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02" r:id="rId3"/>
    <p:sldId id="267" r:id="rId4"/>
    <p:sldId id="301" r:id="rId5"/>
    <p:sldId id="303" r:id="rId6"/>
    <p:sldId id="286" r:id="rId7"/>
    <p:sldId id="291" r:id="rId8"/>
    <p:sldId id="290" r:id="rId9"/>
    <p:sldId id="292" r:id="rId10"/>
    <p:sldId id="293" r:id="rId11"/>
    <p:sldId id="263" r:id="rId12"/>
    <p:sldId id="282" r:id="rId13"/>
    <p:sldId id="29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0" r:id="rId22"/>
    <p:sldId id="276" r:id="rId23"/>
    <p:sldId id="277" r:id="rId24"/>
    <p:sldId id="296" r:id="rId25"/>
    <p:sldId id="297" r:id="rId26"/>
    <p:sldId id="299" r:id="rId27"/>
    <p:sldId id="295" r:id="rId28"/>
    <p:sldId id="284" r:id="rId29"/>
    <p:sldId id="288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51"/>
    <a:srgbClr val="D883FF"/>
    <a:srgbClr val="FF6A50"/>
    <a:srgbClr val="FF2600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15D27-7D0D-9640-936E-E1A4045EEA88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0E67B-425D-7E42-BDD5-35748ED9C9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104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0E67B-425D-7E42-BDD5-35748ED9C97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2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0E67B-425D-7E42-BDD5-35748ED9C97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59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b="1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0E67B-425D-7E42-BDD5-35748ED9C97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217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b="1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0E67B-425D-7E42-BDD5-35748ED9C97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46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0E67B-425D-7E42-BDD5-35748ED9C97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2519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0E67B-425D-7E42-BDD5-35748ED9C97B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6628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0E67B-425D-7E42-BDD5-35748ED9C97B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cboard.ca/image/cache/catalog/products/buzzers/piezo-buzzer/piezo-buzzer-01-800x800.jpg" TargetMode="External"/><Relationship Id="rId3" Type="http://schemas.openxmlformats.org/officeDocument/2006/relationships/hyperlink" Target="https://t3.ftcdn.net/jpg/02/21/32/34/360_F_221323425_olruUrsL9al57ebq7qmMsTuFlnVgaw5F.jpg" TargetMode="External"/><Relationship Id="rId7" Type="http://schemas.openxmlformats.org/officeDocument/2006/relationships/hyperlink" Target="https://static.vecteezy.com/system/resources/previews/000/580/337/non_2x/sound-waves-vector-illustration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2.depositphotos.com/3431221/12099/v/950/depositphotos_120997716-stock-illustration-runner-illustration-vector-running-man.jpg" TargetMode="External"/><Relationship Id="rId5" Type="http://schemas.openxmlformats.org/officeDocument/2006/relationships/hyperlink" Target="https://en.pimg.jp/040/064/845/1/40064845.jpg" TargetMode="External"/><Relationship Id="rId10" Type="http://schemas.openxmlformats.org/officeDocument/2006/relationships/hyperlink" Target="https://www.123rf.com/photo_114894083_stock-vector-creative-team-flat-design-style-colorful-illustration-on-white-background-a-composition-with-busines.html" TargetMode="External"/><Relationship Id="rId4" Type="http://schemas.openxmlformats.org/officeDocument/2006/relationships/hyperlink" Target="https://encrypted-tbn0.gstatic.com/images?q=tbn:ANd9GcTYEnEkUCDOUp2GT9dqVR5eMgM58YaaTm6WqA&amp;usqp=CAU" TargetMode="External"/><Relationship Id="rId9" Type="http://schemas.openxmlformats.org/officeDocument/2006/relationships/hyperlink" Target="https://st2.depositphotos.com/6741230/11163/v/950/depositphotos_111637772-stock-illustration-black-desk-lamp-vector-illustration.jp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37" y="0"/>
            <a:ext cx="18316074" cy="10287000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61C9DB-388B-1744-A7BF-F8A82A379360}"/>
              </a:ext>
            </a:extLst>
          </p:cNvPr>
          <p:cNvSpPr txBox="1"/>
          <p:nvPr/>
        </p:nvSpPr>
        <p:spPr>
          <a:xfrm>
            <a:off x="4634163" y="6650656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r>
              <a:rPr lang="ko-KR" altLang="en-US" b="1" dirty="0"/>
              <a:t>조 </a:t>
            </a:r>
            <a:r>
              <a:rPr lang="en-US" altLang="ko-KR" b="1" dirty="0"/>
              <a:t>201835428 </a:t>
            </a:r>
            <a:r>
              <a:rPr lang="ko-KR" altLang="en-US" b="1" dirty="0" err="1"/>
              <a:t>김원우</a:t>
            </a:r>
            <a:r>
              <a:rPr lang="ko-KR" altLang="en-US" b="1" dirty="0"/>
              <a:t> </a:t>
            </a:r>
            <a:r>
              <a:rPr lang="en-US" altLang="ko-KR" b="1" dirty="0"/>
              <a:t>201934624 </a:t>
            </a:r>
            <a:r>
              <a:rPr lang="ko-KR" altLang="en-US" b="1" dirty="0" err="1"/>
              <a:t>신재규</a:t>
            </a:r>
            <a:r>
              <a:rPr lang="en-US" altLang="ko-KR" b="1" dirty="0"/>
              <a:t> 201932927 </a:t>
            </a:r>
            <a:r>
              <a:rPr lang="ko-KR" altLang="en-US" b="1" dirty="0" err="1"/>
              <a:t>양다인</a:t>
            </a:r>
            <a:r>
              <a:rPr lang="ko-KR" altLang="en-US" b="1" dirty="0"/>
              <a:t>  </a:t>
            </a:r>
            <a:r>
              <a:rPr lang="en-US" altLang="ko-KR" b="1" dirty="0"/>
              <a:t>202037071 </a:t>
            </a:r>
            <a:r>
              <a:rPr lang="ko-KR" altLang="en-US" b="1" dirty="0"/>
              <a:t>정지우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BA28A-4B1B-1D48-9652-C21E2740BBAC}"/>
              </a:ext>
            </a:extLst>
          </p:cNvPr>
          <p:cNvSpPr txBox="1"/>
          <p:nvPr/>
        </p:nvSpPr>
        <p:spPr>
          <a:xfrm>
            <a:off x="2755215" y="3009900"/>
            <a:ext cx="12777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/>
              <a:t>Making an early bird</a:t>
            </a:r>
            <a:endParaRPr lang="ko-KR" altLang="en-US" sz="9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EEA784-3662-A24B-B130-3539BC8B9AA5}"/>
              </a:ext>
            </a:extLst>
          </p:cNvPr>
          <p:cNvSpPr txBox="1"/>
          <p:nvPr/>
        </p:nvSpPr>
        <p:spPr>
          <a:xfrm>
            <a:off x="2755215" y="5276554"/>
            <a:ext cx="12777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/>
              <a:t>Early bird</a:t>
            </a:r>
            <a:endParaRPr lang="ko-KR" altLang="en-US" sz="5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590" y="416995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301C6-2F08-4174-AE9C-7EF53F8A8BEF}"/>
              </a:ext>
            </a:extLst>
          </p:cNvPr>
          <p:cNvSpPr txBox="1"/>
          <p:nvPr/>
        </p:nvSpPr>
        <p:spPr>
          <a:xfrm>
            <a:off x="721649" y="4416263"/>
            <a:ext cx="141373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Complicated stop process for making people move:</a:t>
            </a:r>
          </a:p>
          <a:p>
            <a:pPr marL="914400" lvl="1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locate one stop button near the bed, locate the other in a distant place.</a:t>
            </a:r>
          </a:p>
          <a:p>
            <a:pPr marL="914400" lvl="1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Press buttons  3 times each in rotation to stop</a:t>
            </a:r>
            <a:endParaRPr lang="en-US" altLang="ko-KR" sz="3200" kern="100" dirty="0">
              <a:solidFill>
                <a:schemeClr val="accent6"/>
              </a:solidFill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Wingdings" pitchFamily="2" charset="2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b="1" kern="100" dirty="0">
              <a:solidFill>
                <a:schemeClr val="accent6"/>
              </a:solidFill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Wingdings" pitchFamily="2" charset="2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ko-KR" altLang="ko-KR" sz="3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AB021-E37F-BA40-A474-0A43267991A6}"/>
              </a:ext>
            </a:extLst>
          </p:cNvPr>
          <p:cNvSpPr txBox="1"/>
          <p:nvPr/>
        </p:nvSpPr>
        <p:spPr>
          <a:xfrm>
            <a:off x="522076" y="1550139"/>
            <a:ext cx="1723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Realization of the </a:t>
            </a:r>
            <a:r>
              <a:rPr lang="en-US" altLang="ko-KR" sz="7200" b="1" dirty="0" err="1"/>
              <a:t>ldea</a:t>
            </a:r>
            <a:r>
              <a:rPr lang="en-US" altLang="ko-KR" sz="7200" b="1" dirty="0"/>
              <a:t> with Arduino : </a:t>
            </a:r>
          </a:p>
          <a:p>
            <a:r>
              <a:rPr lang="en-US" altLang="ko-KR" sz="7200" b="1" dirty="0"/>
              <a:t>Alarm</a:t>
            </a:r>
          </a:p>
        </p:txBody>
      </p:sp>
      <p:pic>
        <p:nvPicPr>
          <p:cNvPr id="1026" name="Picture 2" descr="1,817 Power Walking Illustrations &amp;amp; Clip Art - iStock">
            <a:extLst>
              <a:ext uri="{FF2B5EF4-FFF2-40B4-BE49-F238E27FC236}">
                <a16:creationId xmlns:a16="http://schemas.microsoft.com/office/drawing/2014/main" id="{9BBFCD65-1AB4-474B-B1CD-4C4E684E3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036" y="6633591"/>
            <a:ext cx="2344686" cy="23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1,817 Power Walking Illustrations &amp;amp; Clip Art - iStock">
            <a:extLst>
              <a:ext uri="{FF2B5EF4-FFF2-40B4-BE49-F238E27FC236}">
                <a16:creationId xmlns:a16="http://schemas.microsoft.com/office/drawing/2014/main" id="{CEFA2762-3030-4BCB-8B52-70361F9A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6633591"/>
            <a:ext cx="2344686" cy="23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6FE505B-BED3-40AE-9928-EB8F967968EB}"/>
              </a:ext>
            </a:extLst>
          </p:cNvPr>
          <p:cNvSpPr/>
          <p:nvPr/>
        </p:nvSpPr>
        <p:spPr>
          <a:xfrm>
            <a:off x="5105400" y="7132157"/>
            <a:ext cx="2344686" cy="2908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661CDE3-FF33-46F3-8AC7-2BF2F9C932C6}"/>
              </a:ext>
            </a:extLst>
          </p:cNvPr>
          <p:cNvSpPr/>
          <p:nvPr/>
        </p:nvSpPr>
        <p:spPr>
          <a:xfrm rot="10800000">
            <a:off x="5105400" y="8068442"/>
            <a:ext cx="2344686" cy="2908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B3DFB-1B6C-49AD-A032-E8666EC11078}"/>
              </a:ext>
            </a:extLst>
          </p:cNvPr>
          <p:cNvSpPr txBox="1"/>
          <p:nvPr/>
        </p:nvSpPr>
        <p:spPr>
          <a:xfrm>
            <a:off x="13977816" y="6874910"/>
            <a:ext cx="21857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rgbClr val="0070C0"/>
                </a:solidFill>
              </a:rPr>
              <a:t>X 3</a:t>
            </a:r>
            <a:endParaRPr lang="ko-KR" altLang="en-US" sz="11500" b="1" dirty="0">
              <a:solidFill>
                <a:srgbClr val="0070C0"/>
              </a:solidFill>
            </a:endParaRPr>
          </a:p>
        </p:txBody>
      </p:sp>
      <p:pic>
        <p:nvPicPr>
          <p:cNvPr id="1028" name="Picture 4" descr="Light Switch Illustration Images, Stock Photos &amp;amp; Vectors | Shutterstock">
            <a:extLst>
              <a:ext uri="{FF2B5EF4-FFF2-40B4-BE49-F238E27FC236}">
                <a16:creationId xmlns:a16="http://schemas.microsoft.com/office/drawing/2014/main" id="{7B847C21-E369-4AD3-8A23-41DCCD9C6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4"/>
          <a:stretch/>
        </p:blipFill>
        <p:spPr bwMode="auto">
          <a:xfrm>
            <a:off x="10840685" y="7334496"/>
            <a:ext cx="609622" cy="9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래픽 7" descr="침대">
            <a:extLst>
              <a:ext uri="{FF2B5EF4-FFF2-40B4-BE49-F238E27FC236}">
                <a16:creationId xmlns:a16="http://schemas.microsoft.com/office/drawing/2014/main" id="{30535731-8760-456F-87B9-E14F125A5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307" y="6831567"/>
            <a:ext cx="1742857" cy="1742857"/>
          </a:xfrm>
          <a:prstGeom prst="rect">
            <a:avLst/>
          </a:prstGeom>
        </p:spPr>
      </p:pic>
      <p:pic>
        <p:nvPicPr>
          <p:cNvPr id="1032" name="Picture 8" descr="Cartoon tears cry and sweat drops crying tears Vector Image">
            <a:extLst>
              <a:ext uri="{FF2B5EF4-FFF2-40B4-BE49-F238E27FC236}">
                <a16:creationId xmlns:a16="http://schemas.microsoft.com/office/drawing/2014/main" id="{F3C3D5CE-531B-4290-95AA-AF820EE8C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0" t="14241" r="39600" b="80769"/>
          <a:stretch/>
        </p:blipFill>
        <p:spPr bwMode="auto">
          <a:xfrm>
            <a:off x="9888486" y="7149870"/>
            <a:ext cx="762000" cy="3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rtoon tears cry and sweat drops crying tears Vector Image">
            <a:extLst>
              <a:ext uri="{FF2B5EF4-FFF2-40B4-BE49-F238E27FC236}">
                <a16:creationId xmlns:a16="http://schemas.microsoft.com/office/drawing/2014/main" id="{1485F4F7-A1E2-4158-8EF5-5CA74C394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0" t="14103" r="53200" b="80770"/>
          <a:stretch/>
        </p:blipFill>
        <p:spPr bwMode="auto">
          <a:xfrm>
            <a:off x="2673078" y="7132157"/>
            <a:ext cx="6858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6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EA1363-37FF-49D2-9A9F-6A5FC4AB2A8C}"/>
              </a:ext>
            </a:extLst>
          </p:cNvPr>
          <p:cNvSpPr txBox="1"/>
          <p:nvPr/>
        </p:nvSpPr>
        <p:spPr>
          <a:xfrm>
            <a:off x="609600" y="4953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Process</a:t>
            </a:r>
            <a:endParaRPr lang="ko-KR" altLang="en-US" sz="7200" b="1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FA6C5F26-64DF-42E7-ADE6-BE64829FA0E2}"/>
              </a:ext>
            </a:extLst>
          </p:cNvPr>
          <p:cNvSpPr/>
          <p:nvPr/>
        </p:nvSpPr>
        <p:spPr>
          <a:xfrm rot="16200000">
            <a:off x="4016808" y="3078920"/>
            <a:ext cx="685800" cy="9470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649045-AB9A-40A8-B2FA-23A1300DE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8" t="21852" r="10001"/>
          <a:stretch/>
        </p:blipFill>
        <p:spPr>
          <a:xfrm>
            <a:off x="609600" y="1961356"/>
            <a:ext cx="2895600" cy="31821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A6568F-3027-4EDF-A1A3-5908A3084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59"/>
          <a:stretch/>
        </p:blipFill>
        <p:spPr>
          <a:xfrm>
            <a:off x="9749388" y="1961356"/>
            <a:ext cx="2921548" cy="3182143"/>
          </a:xfrm>
          <a:prstGeom prst="rect">
            <a:avLst/>
          </a:prstGeom>
        </p:spPr>
      </p:pic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F8E6ADE2-B4F1-4146-BA0E-EAF5DA247D19}"/>
              </a:ext>
            </a:extLst>
          </p:cNvPr>
          <p:cNvSpPr/>
          <p:nvPr/>
        </p:nvSpPr>
        <p:spPr>
          <a:xfrm rot="16200000">
            <a:off x="8628381" y="3078919"/>
            <a:ext cx="685800" cy="9470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F60041-3F87-4E63-9D7B-36FEB3604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52"/>
          <a:stretch/>
        </p:blipFill>
        <p:spPr>
          <a:xfrm>
            <a:off x="5029200" y="2025717"/>
            <a:ext cx="2921547" cy="3301838"/>
          </a:xfrm>
          <a:prstGeom prst="rect">
            <a:avLst/>
          </a:prstGeom>
        </p:spPr>
      </p:pic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133D4F5C-371E-43B3-8C6B-922262DB13E7}"/>
              </a:ext>
            </a:extLst>
          </p:cNvPr>
          <p:cNvSpPr/>
          <p:nvPr/>
        </p:nvSpPr>
        <p:spPr>
          <a:xfrm rot="16200000">
            <a:off x="13254693" y="3068893"/>
            <a:ext cx="685800" cy="9470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3281C02-AEF5-4A42-A1DF-103228EB4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4250" y="1961356"/>
            <a:ext cx="3154150" cy="318214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6F00214-030D-4029-90E3-45AB9A29A7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92" t="22222" r="24033" b="46844"/>
          <a:stretch/>
        </p:blipFill>
        <p:spPr>
          <a:xfrm>
            <a:off x="1628750" y="6858621"/>
            <a:ext cx="3788515" cy="2805323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25A66850-FF2E-4C36-8CBE-D81F4D29EB87}"/>
              </a:ext>
            </a:extLst>
          </p:cNvPr>
          <p:cNvSpPr/>
          <p:nvPr/>
        </p:nvSpPr>
        <p:spPr>
          <a:xfrm rot="5400000" flipV="1">
            <a:off x="744697" y="7720018"/>
            <a:ext cx="685800" cy="89310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CF5F0E9-7CC4-45A1-9C36-DEF39FECDD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19" t="49163" r="24449" b="7202"/>
          <a:stretch/>
        </p:blipFill>
        <p:spPr>
          <a:xfrm>
            <a:off x="5404200" y="6858618"/>
            <a:ext cx="3997219" cy="2842955"/>
          </a:xfrm>
          <a:prstGeom prst="rect">
            <a:avLst/>
          </a:prstGeom>
        </p:spPr>
      </p:pic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DB7F5B78-825B-4536-9017-F36E10447B99}"/>
              </a:ext>
            </a:extLst>
          </p:cNvPr>
          <p:cNvSpPr/>
          <p:nvPr/>
        </p:nvSpPr>
        <p:spPr>
          <a:xfrm rot="19921897" flipH="1">
            <a:off x="6209181" y="7757966"/>
            <a:ext cx="269201" cy="648394"/>
          </a:xfrm>
          <a:prstGeom prst="downArrow">
            <a:avLst>
              <a:gd name="adj1" fmla="val 50000"/>
              <a:gd name="adj2" fmla="val 6002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632EDC-2EE5-4021-B4F7-3C03667AE07B}"/>
              </a:ext>
            </a:extLst>
          </p:cNvPr>
          <p:cNvSpPr txBox="1"/>
          <p:nvPr/>
        </p:nvSpPr>
        <p:spPr>
          <a:xfrm>
            <a:off x="12687432" y="7017066"/>
            <a:ext cx="367363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/>
              <a:t>OFF</a:t>
            </a:r>
            <a:endParaRPr lang="ko-KR" altLang="en-US" sz="16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53F6F-5A31-CF45-B571-83FE740B1FFD}"/>
              </a:ext>
            </a:extLst>
          </p:cNvPr>
          <p:cNvSpPr txBox="1"/>
          <p:nvPr/>
        </p:nvSpPr>
        <p:spPr>
          <a:xfrm>
            <a:off x="873705" y="5475464"/>
            <a:ext cx="19812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/>
              <a:t>Set alarm time</a:t>
            </a:r>
            <a:endParaRPr kumimoji="1" lang="ko-Kore-KR" altLang="en-US" sz="23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DA47E-82EF-0245-AACA-C85E05E5A377}"/>
              </a:ext>
            </a:extLst>
          </p:cNvPr>
          <p:cNvSpPr txBox="1"/>
          <p:nvPr/>
        </p:nvSpPr>
        <p:spPr>
          <a:xfrm>
            <a:off x="5826860" y="5467931"/>
            <a:ext cx="176420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/>
              <a:t>Waiting time</a:t>
            </a:r>
            <a:endParaRPr kumimoji="1" lang="ko-Kore-KR" altLang="en-US" sz="23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3D511-5F5F-E54C-B033-D68035311247}"/>
              </a:ext>
            </a:extLst>
          </p:cNvPr>
          <p:cNvSpPr txBox="1"/>
          <p:nvPr/>
        </p:nvSpPr>
        <p:spPr>
          <a:xfrm>
            <a:off x="8265881" y="5298492"/>
            <a:ext cx="509947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300" b="1" dirty="0"/>
              <a:t>Alarm time</a:t>
            </a:r>
          </a:p>
          <a:p>
            <a:pPr algn="ctr"/>
            <a:r>
              <a:rPr kumimoji="1" lang="en-US" altLang="ko-Kore-KR" sz="2300" b="1" dirty="0"/>
              <a:t>Light comes on &amp; buzzer sound the song</a:t>
            </a:r>
            <a:endParaRPr kumimoji="1" lang="ko-Kore-KR" altLang="en-US" sz="23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AE241F-54A9-0844-989E-B1703674D2A1}"/>
              </a:ext>
            </a:extLst>
          </p:cNvPr>
          <p:cNvSpPr txBox="1"/>
          <p:nvPr/>
        </p:nvSpPr>
        <p:spPr>
          <a:xfrm>
            <a:off x="13597593" y="5246620"/>
            <a:ext cx="476220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300" b="1" dirty="0"/>
              <a:t>After 1 minute,</a:t>
            </a:r>
          </a:p>
          <a:p>
            <a:pPr algn="ctr"/>
            <a:r>
              <a:rPr kumimoji="1" lang="en-US" altLang="ko-Kore-KR" sz="2300" b="1" dirty="0"/>
              <a:t>The song become faster &amp; light blinks</a:t>
            </a:r>
            <a:endParaRPr kumimoji="1" lang="ko-Kore-KR" altLang="en-US" sz="2300" b="1" dirty="0"/>
          </a:p>
        </p:txBody>
      </p:sp>
      <p:sp>
        <p:nvSpPr>
          <p:cNvPr id="24" name="화살표: 아래쪽 43">
            <a:extLst>
              <a:ext uri="{FF2B5EF4-FFF2-40B4-BE49-F238E27FC236}">
                <a16:creationId xmlns:a16="http://schemas.microsoft.com/office/drawing/2014/main" id="{B1CAAF54-261A-6E4F-B6FF-0B5F2A01CBE2}"/>
              </a:ext>
            </a:extLst>
          </p:cNvPr>
          <p:cNvSpPr/>
          <p:nvPr/>
        </p:nvSpPr>
        <p:spPr>
          <a:xfrm rot="18313554" flipH="1">
            <a:off x="3116253" y="7532319"/>
            <a:ext cx="204312" cy="4834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02BAE-B1DE-ED4E-BA3F-81A776957495}"/>
              </a:ext>
            </a:extLst>
          </p:cNvPr>
          <p:cNvSpPr txBox="1"/>
          <p:nvPr/>
        </p:nvSpPr>
        <p:spPr>
          <a:xfrm>
            <a:off x="2501656" y="7135318"/>
            <a:ext cx="185858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rgbClr val="FF0000"/>
                </a:solidFill>
              </a:rPr>
              <a:t>Stop button 1</a:t>
            </a:r>
            <a:endParaRPr kumimoji="1" lang="ko-Kore-KR" altLang="en-US" sz="23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6EC28-431E-7F43-9EA8-B10224B88E97}"/>
              </a:ext>
            </a:extLst>
          </p:cNvPr>
          <p:cNvSpPr txBox="1"/>
          <p:nvPr/>
        </p:nvSpPr>
        <p:spPr>
          <a:xfrm>
            <a:off x="5414488" y="7341095"/>
            <a:ext cx="185858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>
                <a:solidFill>
                  <a:srgbClr val="FF0000"/>
                </a:solidFill>
              </a:rPr>
              <a:t>Stop button 2</a:t>
            </a:r>
            <a:endParaRPr kumimoji="1" lang="ko-Kore-KR" altLang="en-US" sz="23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FED2DA-D897-FD41-A408-E686BFE20F7E}"/>
              </a:ext>
            </a:extLst>
          </p:cNvPr>
          <p:cNvSpPr txBox="1"/>
          <p:nvPr/>
        </p:nvSpPr>
        <p:spPr>
          <a:xfrm>
            <a:off x="2612883" y="9791700"/>
            <a:ext cx="541096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300" b="1" dirty="0"/>
              <a:t>Press stop buttons 3 times each in rotation</a:t>
            </a:r>
            <a:endParaRPr kumimoji="1" lang="ko-Kore-KR" altLang="en-US" sz="2300" b="1" dirty="0"/>
          </a:p>
        </p:txBody>
      </p:sp>
      <p:sp>
        <p:nvSpPr>
          <p:cNvPr id="29" name="화살표: 아래쪽 45">
            <a:extLst>
              <a:ext uri="{FF2B5EF4-FFF2-40B4-BE49-F238E27FC236}">
                <a16:creationId xmlns:a16="http://schemas.microsoft.com/office/drawing/2014/main" id="{581A4E3B-D1C7-A841-A84B-E2811FF63050}"/>
              </a:ext>
            </a:extLst>
          </p:cNvPr>
          <p:cNvSpPr/>
          <p:nvPr/>
        </p:nvSpPr>
        <p:spPr>
          <a:xfrm rot="16200000">
            <a:off x="10619536" y="7806587"/>
            <a:ext cx="685800" cy="9470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037C341D-E2C7-AB48-8624-5CDE3AAB9DB4}"/>
              </a:ext>
            </a:extLst>
          </p:cNvPr>
          <p:cNvGrpSpPr/>
          <p:nvPr/>
        </p:nvGrpSpPr>
        <p:grpSpPr>
          <a:xfrm>
            <a:off x="519223" y="1619137"/>
            <a:ext cx="4006132" cy="10255"/>
            <a:chOff x="938603" y="5045273"/>
            <a:chExt cx="4006132" cy="10255"/>
          </a:xfrm>
        </p:grpSpPr>
        <p:pic>
          <p:nvPicPr>
            <p:cNvPr id="31" name="Object 3">
              <a:extLst>
                <a:ext uri="{FF2B5EF4-FFF2-40B4-BE49-F238E27FC236}">
                  <a16:creationId xmlns:a16="http://schemas.microsoft.com/office/drawing/2014/main" id="{9F73C966-ED50-4048-AD14-5BD22AD5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 animBg="1"/>
      <p:bldP spid="36" grpId="0" animBg="1"/>
      <p:bldP spid="41" grpId="0" animBg="1"/>
      <p:bldP spid="44" grpId="0" animBg="1"/>
      <p:bldP spid="25" grpId="0"/>
      <p:bldP spid="3" grpId="0"/>
      <p:bldP spid="18" grpId="0"/>
      <p:bldP spid="19" grpId="0"/>
      <p:bldP spid="22" grpId="0"/>
      <p:bldP spid="24" grpId="0" animBg="1"/>
      <p:bldP spid="4" grpId="0"/>
      <p:bldP spid="26" grpId="0"/>
      <p:bldP spid="27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657A10-D569-4ADB-930D-38B19865DC73}"/>
              </a:ext>
            </a:extLst>
          </p:cNvPr>
          <p:cNvSpPr txBox="1"/>
          <p:nvPr/>
        </p:nvSpPr>
        <p:spPr>
          <a:xfrm>
            <a:off x="429126" y="190500"/>
            <a:ext cx="871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Project video</a:t>
            </a:r>
            <a:endParaRPr lang="ko-KR" altLang="en-US" sz="7200" b="1" dirty="0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D63D8001-E3B7-4C2E-A0E3-C25C89AB5FDC}"/>
              </a:ext>
            </a:extLst>
          </p:cNvPr>
          <p:cNvGrpSpPr/>
          <p:nvPr/>
        </p:nvGrpSpPr>
        <p:grpSpPr>
          <a:xfrm>
            <a:off x="457200" y="1790700"/>
            <a:ext cx="4006132" cy="10255"/>
            <a:chOff x="938603" y="5045273"/>
            <a:chExt cx="4006132" cy="1025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EFAD82E9-772E-45C6-8385-078875FBA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3" name="KakaoTalk_20211126_231507908">
            <a:hlinkClick r:id="" action="ppaction://media"/>
            <a:extLst>
              <a:ext uri="{FF2B5EF4-FFF2-40B4-BE49-F238E27FC236}">
                <a16:creationId xmlns:a16="http://schemas.microsoft.com/office/drawing/2014/main" id="{F9565D40-894E-4446-94DA-C416D89C7F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3200" y="1943100"/>
            <a:ext cx="130302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8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A96D7C8-F5C4-4B33-95F0-A46A2C7408F3}"/>
              </a:ext>
            </a:extLst>
          </p:cNvPr>
          <p:cNvGrpSpPr/>
          <p:nvPr/>
        </p:nvGrpSpPr>
        <p:grpSpPr>
          <a:xfrm>
            <a:off x="-76199" y="0"/>
            <a:ext cx="18385978" cy="10287000"/>
            <a:chOff x="0" y="1562100"/>
            <a:chExt cx="18285715" cy="8723613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97122DB3-BBC9-49E2-A35B-7C527405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62100"/>
              <a:ext cx="18285715" cy="872361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2D660E-7CAF-9E4F-A26E-3B1EBBF61386}"/>
              </a:ext>
            </a:extLst>
          </p:cNvPr>
          <p:cNvSpPr txBox="1"/>
          <p:nvPr/>
        </p:nvSpPr>
        <p:spPr>
          <a:xfrm>
            <a:off x="4419600" y="4481780"/>
            <a:ext cx="100065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0" b="1" dirty="0"/>
              <a:t>Hardware Components</a:t>
            </a:r>
            <a:endParaRPr kumimoji="1" lang="ko-Kore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34554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382" y="2974957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DD733F-182F-4AF6-9E55-E2AECC1DBF13}"/>
              </a:ext>
            </a:extLst>
          </p:cNvPr>
          <p:cNvSpPr txBox="1"/>
          <p:nvPr/>
        </p:nvSpPr>
        <p:spPr>
          <a:xfrm>
            <a:off x="533400" y="426989"/>
            <a:ext cx="7036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Components: </a:t>
            </a:r>
          </a:p>
          <a:p>
            <a:r>
              <a:rPr lang="en-US" altLang="ko-KR" sz="7200" b="1" dirty="0"/>
              <a:t>Set button</a:t>
            </a:r>
            <a:endParaRPr lang="ko-KR" altLang="en-US" sz="7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41167-B30B-4EFE-B257-15BA7FD0F4D1}"/>
              </a:ext>
            </a:extLst>
          </p:cNvPr>
          <p:cNvSpPr txBox="1"/>
          <p:nvPr/>
        </p:nvSpPr>
        <p:spPr>
          <a:xfrm>
            <a:off x="642991" y="2750374"/>
            <a:ext cx="8077046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4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Set </a:t>
            </a:r>
            <a:r>
              <a:rPr lang="en-US" altLang="ko-KR" sz="4800" kern="10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button </a:t>
            </a:r>
            <a:r>
              <a:rPr lang="en-US" altLang="ko-KR" sz="4800" kern="10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is </a:t>
            </a:r>
            <a:r>
              <a:rPr lang="en-US" altLang="ko-KR" sz="4800" kern="10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used </a:t>
            </a:r>
            <a:r>
              <a:rPr lang="en-US" altLang="ko-KR" sz="4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for:</a:t>
            </a:r>
          </a:p>
          <a:p>
            <a:endParaRPr lang="en-US" altLang="ko-KR" sz="4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14400" indent="-914400">
              <a:buAutoNum type="arabicPeriod"/>
            </a:pPr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Setting an alarm</a:t>
            </a:r>
          </a:p>
          <a:p>
            <a:pPr marL="914400" indent="-914400">
              <a:buAutoNum type="arabicPeriod"/>
            </a:pPr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4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2. Checking an alarm time after setting the alarm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ko-KR" altLang="ko-KR" sz="4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AEAC6B-426D-48DA-B88B-10ECAF2D1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1264046"/>
            <a:ext cx="7157135" cy="7758908"/>
          </a:xfrm>
          <a:prstGeom prst="rect">
            <a:avLst/>
          </a:prstGeom>
        </p:spPr>
      </p:pic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BD5CAD59-B16C-49E9-80F3-E02A7F8D6FE3}"/>
              </a:ext>
            </a:extLst>
          </p:cNvPr>
          <p:cNvSpPr/>
          <p:nvPr/>
        </p:nvSpPr>
        <p:spPr>
          <a:xfrm rot="18141456">
            <a:off x="14542753" y="5080650"/>
            <a:ext cx="2133600" cy="54131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382" y="2974957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DD733F-182F-4AF6-9E55-E2AECC1DBF13}"/>
              </a:ext>
            </a:extLst>
          </p:cNvPr>
          <p:cNvSpPr txBox="1"/>
          <p:nvPr/>
        </p:nvSpPr>
        <p:spPr>
          <a:xfrm>
            <a:off x="533400" y="426989"/>
            <a:ext cx="922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Components: </a:t>
            </a:r>
          </a:p>
          <a:p>
            <a:r>
              <a:rPr lang="en-US" altLang="ko-KR" sz="6000" b="1" dirty="0"/>
              <a:t>Potentiometer(resistor) X 2</a:t>
            </a:r>
            <a:endParaRPr lang="ko-KR" alt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9128A-8816-47E5-8EF0-4565C11E09A1}"/>
              </a:ext>
            </a:extLst>
          </p:cNvPr>
          <p:cNvSpPr txBox="1"/>
          <p:nvPr/>
        </p:nvSpPr>
        <p:spPr>
          <a:xfrm>
            <a:off x="546652" y="3409523"/>
            <a:ext cx="838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Resistors are used for:</a:t>
            </a:r>
          </a:p>
          <a:p>
            <a:endParaRPr lang="en-US" altLang="ko-KR" sz="48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Setting alarm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8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One is for hour, the other is for minute</a:t>
            </a:r>
            <a:endParaRPr lang="ko-KR" altLang="en-US" sz="4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7DE898-8FE5-4CF9-B5B8-173A79ED8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838" y="1373182"/>
            <a:ext cx="7508524" cy="7508524"/>
          </a:xfrm>
          <a:prstGeom prst="rect">
            <a:avLst/>
          </a:prstGeom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4690BFF5-670F-4992-87A1-80EBA10C707C}"/>
              </a:ext>
            </a:extLst>
          </p:cNvPr>
          <p:cNvSpPr/>
          <p:nvPr/>
        </p:nvSpPr>
        <p:spPr>
          <a:xfrm rot="16200000">
            <a:off x="12359754" y="5029976"/>
            <a:ext cx="1447800" cy="54131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5F08A72B-26F1-4744-A935-653DF7779758}"/>
              </a:ext>
            </a:extLst>
          </p:cNvPr>
          <p:cNvSpPr/>
          <p:nvPr/>
        </p:nvSpPr>
        <p:spPr>
          <a:xfrm rot="16200000">
            <a:off x="13739268" y="5069103"/>
            <a:ext cx="1447800" cy="54131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422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382" y="2974957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DD733F-182F-4AF6-9E55-E2AECC1DBF13}"/>
              </a:ext>
            </a:extLst>
          </p:cNvPr>
          <p:cNvSpPr txBox="1"/>
          <p:nvPr/>
        </p:nvSpPr>
        <p:spPr>
          <a:xfrm>
            <a:off x="533400" y="426989"/>
            <a:ext cx="7036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Components: </a:t>
            </a:r>
          </a:p>
          <a:p>
            <a:r>
              <a:rPr lang="en-US" altLang="ko-KR" sz="7200" b="1" dirty="0"/>
              <a:t>Light </a:t>
            </a:r>
            <a:endParaRPr lang="ko-KR" altLang="en-US" sz="7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4317D-2DBE-42DA-BE37-7F70C4956F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68" t="1657" r="45877" b="8693"/>
          <a:stretch/>
        </p:blipFill>
        <p:spPr>
          <a:xfrm>
            <a:off x="12924315" y="697185"/>
            <a:ext cx="2401127" cy="8945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CA245-0E92-49D3-AA59-25552AA0D395}"/>
              </a:ext>
            </a:extLst>
          </p:cNvPr>
          <p:cNvSpPr txBox="1"/>
          <p:nvPr/>
        </p:nvSpPr>
        <p:spPr>
          <a:xfrm>
            <a:off x="675382" y="3245614"/>
            <a:ext cx="96878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Light:</a:t>
            </a:r>
          </a:p>
          <a:p>
            <a:endParaRPr lang="en-US" altLang="ko-KR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/>
              <a:t>Output device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/>
              <a:t>It comes on in alarm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/>
              <a:t>Stimulates the sense of vision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04489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382" y="2974957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DD733F-182F-4AF6-9E55-E2AECC1DBF13}"/>
              </a:ext>
            </a:extLst>
          </p:cNvPr>
          <p:cNvSpPr txBox="1"/>
          <p:nvPr/>
        </p:nvSpPr>
        <p:spPr>
          <a:xfrm>
            <a:off x="533400" y="426989"/>
            <a:ext cx="7036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Components: </a:t>
            </a:r>
          </a:p>
          <a:p>
            <a:r>
              <a:rPr lang="en-US" altLang="ko-KR" sz="7200" b="1" dirty="0"/>
              <a:t>Relay</a:t>
            </a:r>
            <a:endParaRPr lang="ko-KR" altLang="en-US" sz="7200" b="1" dirty="0"/>
          </a:p>
        </p:txBody>
      </p:sp>
      <p:pic>
        <p:nvPicPr>
          <p:cNvPr id="2050" name="Picture 2" descr="아두이노 릴레이">
            <a:extLst>
              <a:ext uri="{FF2B5EF4-FFF2-40B4-BE49-F238E27FC236}">
                <a16:creationId xmlns:a16="http://schemas.microsoft.com/office/drawing/2014/main" id="{B3E58E10-54AD-47CC-86A9-85639116E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405" y="1477011"/>
            <a:ext cx="6892487" cy="68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61F3F0-AED5-4D51-8245-36F3FB2E88F0}"/>
              </a:ext>
            </a:extLst>
          </p:cNvPr>
          <p:cNvSpPr txBox="1"/>
          <p:nvPr/>
        </p:nvSpPr>
        <p:spPr>
          <a:xfrm>
            <a:off x="687414" y="3516136"/>
            <a:ext cx="736421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Relay:</a:t>
            </a:r>
          </a:p>
          <a:p>
            <a:pPr algn="just" latinLnBrk="1"/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Connected to the electric wire of the light </a:t>
            </a: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endParaRPr lang="en-US" altLang="ko-KR" sz="4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Controls electricity of the light</a:t>
            </a:r>
            <a:endParaRPr lang="ko-KR" altLang="ko-KR" sz="4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407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382" y="2974957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DD733F-182F-4AF6-9E55-E2AECC1DBF13}"/>
              </a:ext>
            </a:extLst>
          </p:cNvPr>
          <p:cNvSpPr txBox="1"/>
          <p:nvPr/>
        </p:nvSpPr>
        <p:spPr>
          <a:xfrm>
            <a:off x="533400" y="426989"/>
            <a:ext cx="7036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Components: </a:t>
            </a:r>
          </a:p>
          <a:p>
            <a:r>
              <a:rPr lang="en-US" altLang="ko-KR" sz="7200" b="1" dirty="0"/>
              <a:t>Buzzer</a:t>
            </a:r>
            <a:endParaRPr lang="ko-KR" altLang="en-US" sz="7200" b="1" dirty="0"/>
          </a:p>
        </p:txBody>
      </p:sp>
      <p:pic>
        <p:nvPicPr>
          <p:cNvPr id="8" name="Object 17">
            <a:extLst>
              <a:ext uri="{FF2B5EF4-FFF2-40B4-BE49-F238E27FC236}">
                <a16:creationId xmlns:a16="http://schemas.microsoft.com/office/drawing/2014/main" id="{56EA9CBF-4049-4581-A3F8-4732057A91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703" y="2704301"/>
            <a:ext cx="5256148" cy="5413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615242-1B02-4558-B2E5-05AB70AA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68" t="1657" r="45877" b="8693"/>
          <a:stretch/>
        </p:blipFill>
        <p:spPr>
          <a:xfrm>
            <a:off x="12957441" y="747856"/>
            <a:ext cx="3315256" cy="8945253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EEAA9641-C087-4108-87D4-F2262CFF3EF7}"/>
              </a:ext>
            </a:extLst>
          </p:cNvPr>
          <p:cNvSpPr/>
          <p:nvPr/>
        </p:nvSpPr>
        <p:spPr>
          <a:xfrm>
            <a:off x="14430776" y="4152900"/>
            <a:ext cx="580623" cy="157861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8A310-A68E-41E6-A6B1-91D8D0603E6C}"/>
              </a:ext>
            </a:extLst>
          </p:cNvPr>
          <p:cNvSpPr txBox="1"/>
          <p:nvPr/>
        </p:nvSpPr>
        <p:spPr>
          <a:xfrm>
            <a:off x="667361" y="3450967"/>
            <a:ext cx="77724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Buzzer:</a:t>
            </a:r>
          </a:p>
          <a:p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Output device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Makes a sound in alarm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Stimulates the sense of hearing</a:t>
            </a:r>
            <a:endParaRPr lang="ko-KR" altLang="ko-KR" sz="4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83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382" y="2974957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80282" y="2413377"/>
            <a:ext cx="4117979" cy="5855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DD733F-182F-4AF6-9E55-E2AECC1DBF13}"/>
              </a:ext>
            </a:extLst>
          </p:cNvPr>
          <p:cNvSpPr txBox="1"/>
          <p:nvPr/>
        </p:nvSpPr>
        <p:spPr>
          <a:xfrm>
            <a:off x="533400" y="426989"/>
            <a:ext cx="7036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Components: </a:t>
            </a:r>
          </a:p>
          <a:p>
            <a:r>
              <a:rPr lang="en-US" altLang="ko-KR" sz="7200" b="1" dirty="0"/>
              <a:t>Stop Button X 2</a:t>
            </a:r>
            <a:endParaRPr lang="ko-KR" altLang="en-US" sz="7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7ACCD-47AD-413F-9F58-852519E7B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1" t="17407" r="19630" b="9459"/>
          <a:stretch/>
        </p:blipFill>
        <p:spPr>
          <a:xfrm rot="16200000">
            <a:off x="11161831" y="-511163"/>
            <a:ext cx="4366421" cy="69439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0B086B-206E-4C9D-A03E-B4D3A770E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9" t="49163" r="24449" b="7202"/>
          <a:stretch/>
        </p:blipFill>
        <p:spPr>
          <a:xfrm>
            <a:off x="9906000" y="4838700"/>
            <a:ext cx="6981829" cy="441960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15475D14-B354-4053-B08B-BB2C5058BC38}"/>
              </a:ext>
            </a:extLst>
          </p:cNvPr>
          <p:cNvSpPr/>
          <p:nvPr/>
        </p:nvSpPr>
        <p:spPr>
          <a:xfrm rot="19424834">
            <a:off x="11328858" y="811779"/>
            <a:ext cx="685800" cy="17416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FF32E41E-B233-4EB7-A4A0-3040AC3715F6}"/>
              </a:ext>
            </a:extLst>
          </p:cNvPr>
          <p:cNvSpPr/>
          <p:nvPr/>
        </p:nvSpPr>
        <p:spPr>
          <a:xfrm rot="19424834">
            <a:off x="10354576" y="5003970"/>
            <a:ext cx="685800" cy="17416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157E7-B5C5-4D9C-AF2E-660A5B7AA4F4}"/>
              </a:ext>
            </a:extLst>
          </p:cNvPr>
          <p:cNvSpPr txBox="1"/>
          <p:nvPr/>
        </p:nvSpPr>
        <p:spPr>
          <a:xfrm>
            <a:off x="675382" y="3467735"/>
            <a:ext cx="968781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Stop buttons:</a:t>
            </a:r>
          </a:p>
          <a:p>
            <a:pPr algn="just" latinLnBrk="1"/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Input devices for stopping </a:t>
            </a:r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the </a:t>
            </a:r>
            <a:r>
              <a:rPr lang="en-US" altLang="ko-KR" sz="4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alarm</a:t>
            </a: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endParaRPr lang="en-US" altLang="ko-KR" sz="4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If buttons are pressed 3 times</a:t>
            </a:r>
          </a:p>
          <a:p>
            <a:pPr algn="just" latinLnBrk="1"/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each in rotation, the alarm stops</a:t>
            </a:r>
            <a:endParaRPr lang="ko-KR" altLang="ko-KR" sz="4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81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A96D7C8-F5C4-4B33-95F0-A46A2C7408F3}"/>
              </a:ext>
            </a:extLst>
          </p:cNvPr>
          <p:cNvGrpSpPr/>
          <p:nvPr/>
        </p:nvGrpSpPr>
        <p:grpSpPr>
          <a:xfrm>
            <a:off x="0" y="1714500"/>
            <a:ext cx="18285715" cy="8571213"/>
            <a:chOff x="0" y="1562100"/>
            <a:chExt cx="18285715" cy="8723613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97122DB3-BBC9-49E2-A35B-7C527405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62100"/>
              <a:ext cx="18285715" cy="872361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899FB5-3A4A-4EEF-B6EE-60425C09F550}"/>
              </a:ext>
            </a:extLst>
          </p:cNvPr>
          <p:cNvSpPr txBox="1"/>
          <p:nvPr/>
        </p:nvSpPr>
        <p:spPr>
          <a:xfrm>
            <a:off x="456057" y="184158"/>
            <a:ext cx="8686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Table of </a:t>
            </a:r>
            <a:r>
              <a:rPr lang="en-US" altLang="ko-KR" sz="8800" b="1" dirty="0">
                <a:latin typeface="+mj-lt"/>
              </a:rPr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60746-A248-524F-BA27-1EAF2753C35B}"/>
              </a:ext>
            </a:extLst>
          </p:cNvPr>
          <p:cNvSpPr txBox="1"/>
          <p:nvPr/>
        </p:nvSpPr>
        <p:spPr>
          <a:xfrm>
            <a:off x="442630" y="2247900"/>
            <a:ext cx="14020800" cy="7943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lnSpc>
                <a:spcPct val="150000"/>
              </a:lnSpc>
              <a:buAutoNum type="arabicPeriod"/>
            </a:pPr>
            <a:r>
              <a:rPr lang="en-US" altLang="ko-KR" sz="5400" b="0" i="0" dirty="0">
                <a:solidFill>
                  <a:srgbClr val="000000"/>
                </a:solidFill>
                <a:effectLst/>
              </a:rPr>
              <a:t>Introduction of the </a:t>
            </a:r>
            <a:r>
              <a:rPr lang="en-US" altLang="ko-KR" sz="5400" dirty="0">
                <a:solidFill>
                  <a:srgbClr val="000000"/>
                </a:solidFill>
              </a:rPr>
              <a:t>T</a:t>
            </a:r>
            <a:r>
              <a:rPr lang="en-US" altLang="ko-KR" sz="5400" b="0" i="0" dirty="0">
                <a:solidFill>
                  <a:srgbClr val="000000"/>
                </a:solidFill>
                <a:effectLst/>
              </a:rPr>
              <a:t>eam </a:t>
            </a:r>
            <a:r>
              <a:rPr lang="en-US" altLang="ko-KR" sz="5400" dirty="0">
                <a:solidFill>
                  <a:srgbClr val="000000"/>
                </a:solidFill>
              </a:rPr>
              <a:t>P</a:t>
            </a:r>
            <a:r>
              <a:rPr lang="en-US" altLang="ko-KR" sz="5400" b="0" i="0" dirty="0">
                <a:solidFill>
                  <a:srgbClr val="000000"/>
                </a:solidFill>
                <a:effectLst/>
              </a:rPr>
              <a:t>roject</a:t>
            </a:r>
          </a:p>
          <a:p>
            <a:pPr marL="914400" indent="-914400" algn="l">
              <a:lnSpc>
                <a:spcPct val="150000"/>
              </a:lnSpc>
              <a:buAutoNum type="arabicPeriod"/>
            </a:pPr>
            <a:r>
              <a:rPr lang="en-US" altLang="ko-KR" sz="5400" dirty="0">
                <a:solidFill>
                  <a:srgbClr val="000000"/>
                </a:solidFill>
              </a:rPr>
              <a:t>Process of the Project</a:t>
            </a:r>
            <a:endParaRPr lang="en-US" altLang="ko-KR" sz="54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0000"/>
                </a:solidFill>
              </a:rPr>
              <a:t>3</a:t>
            </a:r>
            <a:r>
              <a:rPr lang="en-US" altLang="ko-KR" sz="5400" b="0" i="0" dirty="0">
                <a:solidFill>
                  <a:srgbClr val="000000"/>
                </a:solidFill>
                <a:effectLst/>
              </a:rPr>
              <a:t>.  </a:t>
            </a:r>
            <a:r>
              <a:rPr lang="en-US" altLang="ko-KR" sz="5400" dirty="0"/>
              <a:t>Project Video</a:t>
            </a:r>
            <a:endParaRPr lang="en-US" altLang="ko-KR" sz="5400" b="0" i="0" dirty="0">
              <a:solidFill>
                <a:srgbClr val="000000"/>
              </a:solidFill>
              <a:effectLst/>
            </a:endParaRPr>
          </a:p>
          <a:p>
            <a:pPr marL="914400" indent="-914400">
              <a:lnSpc>
                <a:spcPct val="150000"/>
              </a:lnSpc>
              <a:buAutoNum type="arabicPeriod" startAt="4"/>
            </a:pPr>
            <a:r>
              <a:rPr lang="en-US" altLang="ko-KR" sz="5400" b="0" i="0" dirty="0">
                <a:solidFill>
                  <a:srgbClr val="000000"/>
                </a:solidFill>
                <a:effectLst/>
              </a:rPr>
              <a:t>Hardware Components</a:t>
            </a:r>
            <a:r>
              <a:rPr lang="en-US" altLang="ko-KR" sz="5400" dirty="0"/>
              <a:t> </a:t>
            </a:r>
          </a:p>
          <a:p>
            <a:pPr marL="914400" indent="-914400">
              <a:lnSpc>
                <a:spcPct val="150000"/>
              </a:lnSpc>
              <a:buFontTx/>
              <a:buAutoNum type="arabicPeriod" startAt="4"/>
            </a:pPr>
            <a:r>
              <a:rPr lang="en-US" altLang="ko-KR" sz="5400" dirty="0"/>
              <a:t>Flow of Software Code</a:t>
            </a:r>
          </a:p>
          <a:p>
            <a:pPr>
              <a:lnSpc>
                <a:spcPct val="150000"/>
              </a:lnSpc>
            </a:pPr>
            <a:r>
              <a:rPr lang="en-US" altLang="ko-KR" sz="5400" dirty="0"/>
              <a:t>6.  Impression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994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382" y="2974957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5091" y="1313350"/>
            <a:ext cx="3806849" cy="541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DD733F-182F-4AF6-9E55-E2AECC1DBF13}"/>
              </a:ext>
            </a:extLst>
          </p:cNvPr>
          <p:cNvSpPr txBox="1"/>
          <p:nvPr/>
        </p:nvSpPr>
        <p:spPr>
          <a:xfrm>
            <a:off x="533400" y="426989"/>
            <a:ext cx="7036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Components: </a:t>
            </a:r>
          </a:p>
          <a:p>
            <a:r>
              <a:rPr lang="en-US" altLang="ko-KR" sz="7200" b="1" dirty="0"/>
              <a:t>LCD</a:t>
            </a:r>
            <a:endParaRPr lang="ko-KR" altLang="en-US" sz="7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B50826-D2EC-441D-A331-6A7E37311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42" t="38514" r="14445" b="3966"/>
          <a:stretch/>
        </p:blipFill>
        <p:spPr>
          <a:xfrm>
            <a:off x="10301395" y="2943763"/>
            <a:ext cx="7387389" cy="5917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B94A5F-B077-4411-86FA-3303734286D1}"/>
              </a:ext>
            </a:extLst>
          </p:cNvPr>
          <p:cNvSpPr txBox="1"/>
          <p:nvPr/>
        </p:nvSpPr>
        <p:spPr>
          <a:xfrm>
            <a:off x="599216" y="2943763"/>
            <a:ext cx="1097168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Lcd:</a:t>
            </a:r>
          </a:p>
          <a:p>
            <a:pPr algn="just" latinLnBrk="1"/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Shows current time basically</a:t>
            </a: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If you press set button</a:t>
            </a:r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 latinLnBrk="1"/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lcd shows alarm time 1 second</a:t>
            </a:r>
          </a:p>
          <a:p>
            <a:pPr algn="just" latinLnBrk="1"/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Shows some imp</a:t>
            </a:r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ortant </a:t>
            </a:r>
          </a:p>
          <a:p>
            <a:pPr algn="just" latinLnBrk="1"/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r>
              <a:rPr lang="en-US" altLang="ko-KR" sz="4800" kern="100" dirty="0" err="1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informations</a:t>
            </a:r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”Set alarm”, </a:t>
            </a:r>
          </a:p>
          <a:p>
            <a:pPr algn="just" latinLnBrk="1"/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“Wake up”, “Loading”, etc.</a:t>
            </a:r>
            <a:endParaRPr lang="ko-KR" altLang="ko-KR" sz="4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76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A96D7C8-F5C4-4B33-95F0-A46A2C7408F3}"/>
              </a:ext>
            </a:extLst>
          </p:cNvPr>
          <p:cNvGrpSpPr/>
          <p:nvPr/>
        </p:nvGrpSpPr>
        <p:grpSpPr>
          <a:xfrm>
            <a:off x="-76199" y="0"/>
            <a:ext cx="18385978" cy="10287000"/>
            <a:chOff x="0" y="1562100"/>
            <a:chExt cx="18285715" cy="8723613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97122DB3-BBC9-49E2-A35B-7C527405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62100"/>
              <a:ext cx="18285715" cy="872361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2D660E-7CAF-9E4F-A26E-3B1EBBF61386}"/>
              </a:ext>
            </a:extLst>
          </p:cNvPr>
          <p:cNvSpPr txBox="1"/>
          <p:nvPr/>
        </p:nvSpPr>
        <p:spPr>
          <a:xfrm>
            <a:off x="6934200" y="4481780"/>
            <a:ext cx="40333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0" b="1" dirty="0"/>
              <a:t>Software</a:t>
            </a:r>
            <a:endParaRPr kumimoji="1" lang="ko-Kore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437096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657A10-D569-4ADB-930D-38B19865DC73}"/>
              </a:ext>
            </a:extLst>
          </p:cNvPr>
          <p:cNvSpPr txBox="1"/>
          <p:nvPr/>
        </p:nvSpPr>
        <p:spPr>
          <a:xfrm>
            <a:off x="429126" y="190500"/>
            <a:ext cx="871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Code flow</a:t>
            </a:r>
            <a:endParaRPr lang="ko-KR" altLang="en-US" sz="7200" b="1" dirty="0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D63D8001-E3B7-4C2E-A0E3-C25C89AB5FDC}"/>
              </a:ext>
            </a:extLst>
          </p:cNvPr>
          <p:cNvGrpSpPr/>
          <p:nvPr/>
        </p:nvGrpSpPr>
        <p:grpSpPr>
          <a:xfrm>
            <a:off x="457200" y="1790700"/>
            <a:ext cx="4006132" cy="10255"/>
            <a:chOff x="938603" y="5045273"/>
            <a:chExt cx="4006132" cy="1025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EFAD82E9-772E-45C6-8385-078875FBA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339734-205B-4E64-96EB-2D18453F3DCA}"/>
              </a:ext>
            </a:extLst>
          </p:cNvPr>
          <p:cNvSpPr txBox="1"/>
          <p:nvPr/>
        </p:nvSpPr>
        <p:spPr>
          <a:xfrm>
            <a:off x="469900" y="1943100"/>
            <a:ext cx="196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Set up</a:t>
            </a:r>
            <a:endParaRPr lang="ko-KR" altLang="en-US" sz="4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767E78-E415-4478-A2C8-D66F7A94FBD9}"/>
              </a:ext>
            </a:extLst>
          </p:cNvPr>
          <p:cNvSpPr/>
          <p:nvPr/>
        </p:nvSpPr>
        <p:spPr>
          <a:xfrm>
            <a:off x="1643932" y="4457700"/>
            <a:ext cx="56388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05868-C146-4FB5-A591-44E847A3FFB5}"/>
              </a:ext>
            </a:extLst>
          </p:cNvPr>
          <p:cNvSpPr txBox="1"/>
          <p:nvPr/>
        </p:nvSpPr>
        <p:spPr>
          <a:xfrm>
            <a:off x="1796332" y="4515415"/>
            <a:ext cx="548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Set up(  ){</a:t>
            </a:r>
          </a:p>
          <a:p>
            <a:endParaRPr lang="en-US" altLang="ko-KR" sz="2800" dirty="0"/>
          </a:p>
          <a:p>
            <a:r>
              <a:rPr lang="en-US" altLang="ko-KR" sz="2800" dirty="0"/>
              <a:t>		set Time( </a:t>
            </a:r>
            <a:r>
              <a:rPr lang="en-US" altLang="ko-KR" sz="2800" dirty="0">
                <a:solidFill>
                  <a:schemeClr val="accent2"/>
                </a:solidFill>
              </a:rPr>
              <a:t>start time</a:t>
            </a:r>
            <a:r>
              <a:rPr lang="en-US" altLang="ko-KR" sz="2800" dirty="0"/>
              <a:t> );</a:t>
            </a:r>
          </a:p>
          <a:p>
            <a:endParaRPr lang="en-US" altLang="ko-KR" sz="2800" dirty="0"/>
          </a:p>
          <a:p>
            <a:r>
              <a:rPr lang="en-US" altLang="ko-KR" sz="2800" dirty="0"/>
              <a:t>}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31322-F3F4-43E1-BDF9-7113EEBE5085}"/>
              </a:ext>
            </a:extLst>
          </p:cNvPr>
          <p:cNvSpPr txBox="1"/>
          <p:nvPr/>
        </p:nvSpPr>
        <p:spPr>
          <a:xfrm>
            <a:off x="7435132" y="5448300"/>
            <a:ext cx="5486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9051"/>
                </a:solidFill>
              </a:rPr>
              <a:t>//Set the current time </a:t>
            </a:r>
          </a:p>
          <a:p>
            <a:r>
              <a:rPr lang="en-US" altLang="ko-KR" sz="2800" dirty="0">
                <a:solidFill>
                  <a:srgbClr val="009051"/>
                </a:solidFill>
              </a:rPr>
              <a:t>// Role as a clock</a:t>
            </a:r>
          </a:p>
          <a:p>
            <a:endParaRPr lang="ko-KR" altLang="en-US" dirty="0">
              <a:solidFill>
                <a:srgbClr val="00905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FC3734-500D-224A-88C3-92275FD10889}"/>
              </a:ext>
            </a:extLst>
          </p:cNvPr>
          <p:cNvSpPr/>
          <p:nvPr/>
        </p:nvSpPr>
        <p:spPr>
          <a:xfrm>
            <a:off x="3505200" y="5372099"/>
            <a:ext cx="3429000" cy="5334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314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657A10-D569-4ADB-930D-38B19865DC73}"/>
              </a:ext>
            </a:extLst>
          </p:cNvPr>
          <p:cNvSpPr txBox="1"/>
          <p:nvPr/>
        </p:nvSpPr>
        <p:spPr>
          <a:xfrm>
            <a:off x="429126" y="190500"/>
            <a:ext cx="871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Code flow</a:t>
            </a:r>
            <a:endParaRPr lang="ko-KR" altLang="en-US" sz="7200" b="1" dirty="0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D63D8001-E3B7-4C2E-A0E3-C25C89AB5FDC}"/>
              </a:ext>
            </a:extLst>
          </p:cNvPr>
          <p:cNvGrpSpPr/>
          <p:nvPr/>
        </p:nvGrpSpPr>
        <p:grpSpPr>
          <a:xfrm>
            <a:off x="457200" y="1790700"/>
            <a:ext cx="4006132" cy="10255"/>
            <a:chOff x="938603" y="5045273"/>
            <a:chExt cx="4006132" cy="1025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EFAD82E9-772E-45C6-8385-078875FBA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339734-205B-4E64-96EB-2D18453F3DCA}"/>
              </a:ext>
            </a:extLst>
          </p:cNvPr>
          <p:cNvSpPr txBox="1"/>
          <p:nvPr/>
        </p:nvSpPr>
        <p:spPr>
          <a:xfrm>
            <a:off x="429126" y="2095500"/>
            <a:ext cx="1475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Loop </a:t>
            </a:r>
            <a:endParaRPr lang="ko-KR" altLang="en-US" sz="4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99E1C-FBFC-4715-A3AB-47880BC82012}"/>
              </a:ext>
            </a:extLst>
          </p:cNvPr>
          <p:cNvSpPr/>
          <p:nvPr/>
        </p:nvSpPr>
        <p:spPr>
          <a:xfrm>
            <a:off x="2582516" y="2078040"/>
            <a:ext cx="6790083" cy="8208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7D2AF-F122-46A1-80F7-74C70714529F}"/>
              </a:ext>
            </a:extLst>
          </p:cNvPr>
          <p:cNvSpPr txBox="1"/>
          <p:nvPr/>
        </p:nvSpPr>
        <p:spPr>
          <a:xfrm>
            <a:off x="2578100" y="2267324"/>
            <a:ext cx="5638800" cy="823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loop (  ) {</a:t>
            </a:r>
          </a:p>
          <a:p>
            <a:r>
              <a:rPr lang="en-US" altLang="ko-KR" sz="2300" dirty="0"/>
              <a:t>           </a:t>
            </a:r>
            <a:r>
              <a:rPr lang="en-US" altLang="ko-KR" sz="2300" dirty="0" err="1"/>
              <a:t>set_alarm</a:t>
            </a:r>
            <a:r>
              <a:rPr lang="en-US" altLang="ko-KR" sz="2300" dirty="0"/>
              <a:t>(  ){</a:t>
            </a:r>
          </a:p>
          <a:p>
            <a:r>
              <a:rPr lang="en-US" altLang="ko-KR" sz="2300" dirty="0"/>
              <a:t>			</a:t>
            </a:r>
          </a:p>
          <a:p>
            <a:r>
              <a:rPr lang="en-US" altLang="ko-KR" sz="2300" dirty="0"/>
              <a:t>                                             }</a:t>
            </a:r>
          </a:p>
          <a:p>
            <a:endParaRPr lang="en-US" altLang="ko-KR" sz="2300" dirty="0"/>
          </a:p>
          <a:p>
            <a:r>
              <a:rPr lang="ko-KR" altLang="en-US" sz="2300" dirty="0"/>
              <a:t>            </a:t>
            </a:r>
            <a:r>
              <a:rPr lang="en-US" altLang="ko-KR" sz="2300" dirty="0" err="1"/>
              <a:t>waiting_alarm</a:t>
            </a:r>
            <a:r>
              <a:rPr lang="en-US" altLang="ko-KR" sz="2300" dirty="0"/>
              <a:t>(  ){</a:t>
            </a:r>
          </a:p>
          <a:p>
            <a:r>
              <a:rPr lang="en-US" altLang="ko-KR" sz="2300" dirty="0"/>
              <a:t>	</a:t>
            </a:r>
          </a:p>
          <a:p>
            <a:r>
              <a:rPr lang="en-US" altLang="ko-KR" sz="2300" dirty="0"/>
              <a:t>	</a:t>
            </a:r>
          </a:p>
          <a:p>
            <a:r>
              <a:rPr lang="en-US" altLang="ko-KR" sz="2300" dirty="0"/>
              <a:t>	 if(</a:t>
            </a:r>
            <a:r>
              <a:rPr lang="ko-KR" altLang="en-US" sz="2300" dirty="0"/>
              <a:t>  </a:t>
            </a:r>
            <a:r>
              <a:rPr lang="en-US" altLang="ko-KR" sz="2300" dirty="0"/>
              <a:t> ){</a:t>
            </a:r>
          </a:p>
          <a:p>
            <a:r>
              <a:rPr lang="en-US" altLang="ko-KR" sz="2300" dirty="0"/>
              <a:t>		</a:t>
            </a:r>
          </a:p>
          <a:p>
            <a:r>
              <a:rPr lang="ko-KR" altLang="en-US" sz="2300" dirty="0"/>
              <a:t>                          </a:t>
            </a:r>
            <a:r>
              <a:rPr lang="en-US" altLang="ko-KR" sz="2300" dirty="0"/>
              <a:t>}</a:t>
            </a:r>
            <a:r>
              <a:rPr lang="ko-KR" altLang="en-US" sz="2300" dirty="0"/>
              <a:t> </a:t>
            </a:r>
            <a:endParaRPr lang="en-US" altLang="ko-KR" sz="2300" dirty="0"/>
          </a:p>
          <a:p>
            <a:r>
              <a:rPr lang="en-US" altLang="ko-KR" sz="2300" dirty="0"/>
              <a:t>			}</a:t>
            </a:r>
          </a:p>
          <a:p>
            <a:r>
              <a:rPr lang="ko-KR" altLang="en-US" sz="2300" dirty="0"/>
              <a:t>             </a:t>
            </a:r>
            <a:r>
              <a:rPr lang="en-US" altLang="ko-KR" sz="2300" dirty="0" err="1"/>
              <a:t>alarm_time</a:t>
            </a:r>
            <a:r>
              <a:rPr lang="en-US" altLang="ko-KR" sz="2300" dirty="0"/>
              <a:t>(  ){ </a:t>
            </a:r>
          </a:p>
          <a:p>
            <a:r>
              <a:rPr lang="en-US" altLang="ko-KR" sz="2300" dirty="0"/>
              <a:t>	</a:t>
            </a:r>
          </a:p>
          <a:p>
            <a:r>
              <a:rPr lang="en-US" altLang="ko-KR" sz="2300" dirty="0"/>
              <a:t>	</a:t>
            </a:r>
          </a:p>
          <a:p>
            <a:endParaRPr lang="en-US" altLang="ko-KR" sz="2300" dirty="0"/>
          </a:p>
          <a:p>
            <a:r>
              <a:rPr lang="en-US" altLang="ko-KR" sz="2300" dirty="0"/>
              <a:t>	   while(  ){  </a:t>
            </a:r>
          </a:p>
          <a:p>
            <a:r>
              <a:rPr lang="en-US" altLang="ko-KR" sz="2300" dirty="0"/>
              <a:t>	</a:t>
            </a:r>
          </a:p>
          <a:p>
            <a:endParaRPr lang="en-US" altLang="ko-KR" sz="2300" dirty="0"/>
          </a:p>
          <a:p>
            <a:r>
              <a:rPr lang="en-US" altLang="ko-KR" sz="2300" dirty="0"/>
              <a:t>		}</a:t>
            </a:r>
          </a:p>
          <a:p>
            <a:r>
              <a:rPr lang="en-US" altLang="ko-KR" sz="2300" dirty="0"/>
              <a:t>			}</a:t>
            </a:r>
          </a:p>
          <a:p>
            <a:r>
              <a:rPr lang="en-US" altLang="ko-KR" sz="2300" dirty="0"/>
              <a:t>	reset(  ); </a:t>
            </a:r>
          </a:p>
          <a:p>
            <a:r>
              <a:rPr lang="en-US" altLang="ko-KR" sz="2300" dirty="0"/>
              <a:t>				}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A154BAE-ECDE-42DE-A859-99ED760E347D}"/>
              </a:ext>
            </a:extLst>
          </p:cNvPr>
          <p:cNvCxnSpPr>
            <a:cxnSpLocks/>
          </p:cNvCxnSpPr>
          <p:nvPr/>
        </p:nvCxnSpPr>
        <p:spPr>
          <a:xfrm flipH="1">
            <a:off x="7215374" y="3284323"/>
            <a:ext cx="2234806" cy="0"/>
          </a:xfrm>
          <a:prstGeom prst="straightConnector1">
            <a:avLst/>
          </a:prstGeom>
          <a:ln w="22225">
            <a:solidFill>
              <a:srgbClr val="FF2600">
                <a:alpha val="78431"/>
              </a:srgb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1F3C5F-D935-4FC1-B6CF-3C42D12AC44F}"/>
              </a:ext>
            </a:extLst>
          </p:cNvPr>
          <p:cNvSpPr txBox="1"/>
          <p:nvPr/>
        </p:nvSpPr>
        <p:spPr>
          <a:xfrm>
            <a:off x="9641401" y="2971439"/>
            <a:ext cx="71932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/>
              <a:t>Print_time</a:t>
            </a:r>
            <a:r>
              <a:rPr lang="en-US" altLang="ko-KR" sz="2300" dirty="0"/>
              <a:t>(</a:t>
            </a:r>
            <a:r>
              <a:rPr lang="en-US" altLang="ko-KR" sz="2300" dirty="0">
                <a:solidFill>
                  <a:schemeClr val="accent2"/>
                </a:solidFill>
              </a:rPr>
              <a:t>alarm time</a:t>
            </a:r>
            <a:r>
              <a:rPr lang="en-US" altLang="ko-KR" sz="2300" dirty="0"/>
              <a:t>);   </a:t>
            </a:r>
            <a:r>
              <a:rPr lang="en-US" altLang="ko-KR" sz="2300" dirty="0">
                <a:solidFill>
                  <a:srgbClr val="009051"/>
                </a:solidFill>
              </a:rPr>
              <a:t>//</a:t>
            </a:r>
            <a:r>
              <a:rPr lang="en-US" altLang="ko-KR" sz="2300" dirty="0">
                <a:solidFill>
                  <a:srgbClr val="009051"/>
                </a:solidFill>
                <a:latin typeface="Noto Sans" panose="020B0502040504020204" pitchFamily="34" charset="0"/>
              </a:rPr>
              <a:t>Print alarm time on LCD</a:t>
            </a:r>
          </a:p>
          <a:p>
            <a:endParaRPr lang="en-US" altLang="ko-KR" sz="2300" dirty="0"/>
          </a:p>
          <a:p>
            <a:endParaRPr lang="ko-KR" altLang="en-US" sz="2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573225-980C-4EA6-A8AE-DD40CE3AF1FE}"/>
              </a:ext>
            </a:extLst>
          </p:cNvPr>
          <p:cNvSpPr txBox="1"/>
          <p:nvPr/>
        </p:nvSpPr>
        <p:spPr>
          <a:xfrm>
            <a:off x="9690562" y="7411415"/>
            <a:ext cx="8749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/>
              <a:t>Light_on</a:t>
            </a:r>
            <a:r>
              <a:rPr lang="en-US" altLang="ko-KR" sz="2300" dirty="0"/>
              <a:t>(  )    </a:t>
            </a:r>
            <a:r>
              <a:rPr lang="en-US" altLang="ko-KR" sz="2300" dirty="0">
                <a:solidFill>
                  <a:srgbClr val="009051"/>
                </a:solidFill>
              </a:rPr>
              <a:t>//light comes on</a:t>
            </a:r>
          </a:p>
          <a:p>
            <a:endParaRPr lang="ko-KR" altLang="en-US" sz="23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89E931-4598-45B5-A407-724581063BA0}"/>
              </a:ext>
            </a:extLst>
          </p:cNvPr>
          <p:cNvSpPr txBox="1"/>
          <p:nvPr/>
        </p:nvSpPr>
        <p:spPr>
          <a:xfrm>
            <a:off x="9683436" y="8151411"/>
            <a:ext cx="8749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Ringing(  ) </a:t>
            </a:r>
            <a:r>
              <a:rPr lang="en-US" altLang="ko-KR" sz="2300" dirty="0">
                <a:solidFill>
                  <a:srgbClr val="009051"/>
                </a:solidFill>
              </a:rPr>
              <a:t>//buzzer rings the song ‘</a:t>
            </a:r>
            <a:r>
              <a:rPr lang="ko-KR" altLang="en-US" sz="2300" dirty="0" err="1">
                <a:solidFill>
                  <a:srgbClr val="009051"/>
                </a:solidFill>
              </a:rPr>
              <a:t>학교종이</a:t>
            </a:r>
            <a:r>
              <a:rPr lang="ko-KR" altLang="en-US" sz="2300" dirty="0">
                <a:solidFill>
                  <a:srgbClr val="009051"/>
                </a:solidFill>
              </a:rPr>
              <a:t> </a:t>
            </a:r>
            <a:r>
              <a:rPr lang="ko-KR" altLang="en-US" sz="2300" dirty="0" err="1">
                <a:solidFill>
                  <a:srgbClr val="009051"/>
                </a:solidFill>
              </a:rPr>
              <a:t>땡땡땡</a:t>
            </a:r>
            <a:r>
              <a:rPr lang="en-US" altLang="ko-KR" sz="2300" dirty="0">
                <a:solidFill>
                  <a:srgbClr val="009051"/>
                </a:solidFill>
              </a:rPr>
              <a:t>’ + light blinks</a:t>
            </a:r>
          </a:p>
          <a:p>
            <a:endParaRPr lang="ko-KR" altLang="en-US" sz="23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9A4C776-0BE8-4734-96DE-6EEDD5D94C55}"/>
              </a:ext>
            </a:extLst>
          </p:cNvPr>
          <p:cNvCxnSpPr>
            <a:cxnSpLocks/>
          </p:cNvCxnSpPr>
          <p:nvPr/>
        </p:nvCxnSpPr>
        <p:spPr>
          <a:xfrm flipH="1">
            <a:off x="7084840" y="7658100"/>
            <a:ext cx="226411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0F8909-1C94-4139-BF12-957C5EC9269F}"/>
              </a:ext>
            </a:extLst>
          </p:cNvPr>
          <p:cNvSpPr txBox="1"/>
          <p:nvPr/>
        </p:nvSpPr>
        <p:spPr>
          <a:xfrm>
            <a:off x="9754824" y="8759544"/>
            <a:ext cx="83045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/>
              <a:t>Counting_stop_buttons</a:t>
            </a:r>
            <a:r>
              <a:rPr lang="en-US" altLang="ko-KR" sz="2300" dirty="0"/>
              <a:t>(  )   </a:t>
            </a:r>
          </a:p>
          <a:p>
            <a:endParaRPr lang="en-US" altLang="ko-KR" sz="2300" dirty="0">
              <a:solidFill>
                <a:srgbClr val="00905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BCE768B-F839-4643-A7C4-15CAB0EE1870}"/>
              </a:ext>
            </a:extLst>
          </p:cNvPr>
          <p:cNvCxnSpPr>
            <a:cxnSpLocks/>
          </p:cNvCxnSpPr>
          <p:nvPr/>
        </p:nvCxnSpPr>
        <p:spPr>
          <a:xfrm flipH="1">
            <a:off x="7249839" y="9036533"/>
            <a:ext cx="2269132" cy="746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C18E64-BB3A-754C-BA30-E150F7C99AD0}"/>
              </a:ext>
            </a:extLst>
          </p:cNvPr>
          <p:cNvSpPr/>
          <p:nvPr/>
        </p:nvSpPr>
        <p:spPr>
          <a:xfrm>
            <a:off x="3302000" y="2652160"/>
            <a:ext cx="5579164" cy="996437"/>
          </a:xfrm>
          <a:prstGeom prst="rect">
            <a:avLst/>
          </a:prstGeom>
          <a:noFill/>
          <a:ln w="28575">
            <a:solidFill>
              <a:srgbClr val="FF8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616B04-89B8-B546-8C3E-B1A8DDCB7D07}"/>
              </a:ext>
            </a:extLst>
          </p:cNvPr>
          <p:cNvSpPr/>
          <p:nvPr/>
        </p:nvSpPr>
        <p:spPr>
          <a:xfrm>
            <a:off x="9574144" y="2936498"/>
            <a:ext cx="2998856" cy="529922"/>
          </a:xfrm>
          <a:prstGeom prst="rect">
            <a:avLst/>
          </a:prstGeom>
          <a:noFill/>
          <a:ln w="28575">
            <a:solidFill>
              <a:srgbClr val="FF6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10ADF7-B8DD-5043-A679-4E024FCEC1FB}"/>
              </a:ext>
            </a:extLst>
          </p:cNvPr>
          <p:cNvSpPr txBox="1"/>
          <p:nvPr/>
        </p:nvSpPr>
        <p:spPr>
          <a:xfrm>
            <a:off x="3398247" y="3080729"/>
            <a:ext cx="356036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009051"/>
                </a:solidFill>
              </a:rPr>
              <a:t>//call print time function</a:t>
            </a:r>
            <a:endParaRPr lang="en-US" altLang="ko-KR" sz="2300" dirty="0">
              <a:solidFill>
                <a:srgbClr val="009051"/>
              </a:solidFill>
              <a:latin typeface="Noto Sans" panose="020B0502040504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79B358-7A08-CF4A-8541-46D864C88871}"/>
              </a:ext>
            </a:extLst>
          </p:cNvPr>
          <p:cNvSpPr/>
          <p:nvPr/>
        </p:nvSpPr>
        <p:spPr>
          <a:xfrm>
            <a:off x="3312990" y="3873319"/>
            <a:ext cx="5577010" cy="2599856"/>
          </a:xfrm>
          <a:prstGeom prst="rect">
            <a:avLst/>
          </a:prstGeom>
          <a:noFill/>
          <a:ln w="28575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092CE9-C546-E84D-A79D-4FEECA93C53D}"/>
              </a:ext>
            </a:extLst>
          </p:cNvPr>
          <p:cNvSpPr txBox="1"/>
          <p:nvPr/>
        </p:nvSpPr>
        <p:spPr>
          <a:xfrm>
            <a:off x="3382570" y="4507784"/>
            <a:ext cx="6629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009051"/>
                </a:solidFill>
              </a:rPr>
              <a:t>//call </a:t>
            </a:r>
            <a:r>
              <a:rPr lang="en-US" altLang="ko-KR" sz="2300" dirty="0" err="1">
                <a:solidFill>
                  <a:srgbClr val="009051"/>
                </a:solidFill>
              </a:rPr>
              <a:t>Print_time</a:t>
            </a:r>
            <a:r>
              <a:rPr lang="en-US" altLang="ko-KR" sz="2300" dirty="0">
                <a:solidFill>
                  <a:srgbClr val="009051"/>
                </a:solidFill>
              </a:rPr>
              <a:t> function</a:t>
            </a:r>
            <a:endParaRPr lang="en-US" altLang="ko-KR" sz="2300" dirty="0">
              <a:solidFill>
                <a:srgbClr val="009051"/>
              </a:solidFill>
              <a:latin typeface="Noto Sans" panose="020B0502040504020204" pitchFamily="34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6A0DE7F-2ABF-844D-9467-C5F37A32DF7C}"/>
              </a:ext>
            </a:extLst>
          </p:cNvPr>
          <p:cNvCxnSpPr>
            <a:cxnSpLocks/>
          </p:cNvCxnSpPr>
          <p:nvPr/>
        </p:nvCxnSpPr>
        <p:spPr>
          <a:xfrm flipH="1">
            <a:off x="6439674" y="4730585"/>
            <a:ext cx="2958272" cy="21406"/>
          </a:xfrm>
          <a:prstGeom prst="straightConnector1">
            <a:avLst/>
          </a:prstGeom>
          <a:ln w="22225">
            <a:solidFill>
              <a:srgbClr val="FF2600">
                <a:alpha val="78431"/>
              </a:srgb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E6BF61-371B-FA46-AF2B-5970F244DD0D}"/>
              </a:ext>
            </a:extLst>
          </p:cNvPr>
          <p:cNvSpPr txBox="1"/>
          <p:nvPr/>
        </p:nvSpPr>
        <p:spPr>
          <a:xfrm>
            <a:off x="9707609" y="4515883"/>
            <a:ext cx="71932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/>
              <a:t>Print_time</a:t>
            </a:r>
            <a:r>
              <a:rPr lang="en-US" altLang="ko-KR" sz="2300" dirty="0"/>
              <a:t>( </a:t>
            </a:r>
            <a:r>
              <a:rPr lang="en-US" altLang="ko-KR" sz="2300" dirty="0">
                <a:solidFill>
                  <a:schemeClr val="accent2"/>
                </a:solidFill>
              </a:rPr>
              <a:t>current time</a:t>
            </a:r>
            <a:r>
              <a:rPr lang="en-US" altLang="ko-KR" sz="2300" dirty="0"/>
              <a:t>);   </a:t>
            </a:r>
            <a:r>
              <a:rPr lang="en-US" altLang="ko-KR" sz="2300" dirty="0">
                <a:solidFill>
                  <a:srgbClr val="009051"/>
                </a:solidFill>
              </a:rPr>
              <a:t>//</a:t>
            </a:r>
            <a:r>
              <a:rPr lang="en-US" altLang="ko-KR" sz="2300" dirty="0">
                <a:solidFill>
                  <a:srgbClr val="009051"/>
                </a:solidFill>
                <a:latin typeface="Noto Sans" panose="020B0502040504020204" pitchFamily="34" charset="0"/>
              </a:rPr>
              <a:t>Print current time on LCD</a:t>
            </a:r>
          </a:p>
          <a:p>
            <a:endParaRPr lang="en-US" altLang="ko-KR" sz="2300" dirty="0"/>
          </a:p>
          <a:p>
            <a:endParaRPr lang="ko-KR" altLang="en-US" sz="23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D6A338-0CD5-0F42-9300-5C400762D86A}"/>
              </a:ext>
            </a:extLst>
          </p:cNvPr>
          <p:cNvSpPr/>
          <p:nvPr/>
        </p:nvSpPr>
        <p:spPr>
          <a:xfrm>
            <a:off x="9640352" y="4480941"/>
            <a:ext cx="3389848" cy="497187"/>
          </a:xfrm>
          <a:prstGeom prst="rect">
            <a:avLst/>
          </a:prstGeom>
          <a:noFill/>
          <a:ln w="28575">
            <a:solidFill>
              <a:srgbClr val="FF6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A59261B-7792-5842-A026-8602ADA0D9E7}"/>
              </a:ext>
            </a:extLst>
          </p:cNvPr>
          <p:cNvCxnSpPr>
            <a:cxnSpLocks/>
          </p:cNvCxnSpPr>
          <p:nvPr/>
        </p:nvCxnSpPr>
        <p:spPr>
          <a:xfrm flipH="1" flipV="1">
            <a:off x="7114583" y="5776934"/>
            <a:ext cx="2333000" cy="10756"/>
          </a:xfrm>
          <a:prstGeom prst="straightConnector1">
            <a:avLst/>
          </a:prstGeom>
          <a:ln w="22225">
            <a:solidFill>
              <a:srgbClr val="FF2600">
                <a:alpha val="78431"/>
              </a:srgb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2840552-BAC0-7C40-B616-1740DB46D655}"/>
              </a:ext>
            </a:extLst>
          </p:cNvPr>
          <p:cNvSpPr txBox="1"/>
          <p:nvPr/>
        </p:nvSpPr>
        <p:spPr>
          <a:xfrm>
            <a:off x="9673638" y="5548120"/>
            <a:ext cx="71932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/>
              <a:t>Print_time</a:t>
            </a:r>
            <a:r>
              <a:rPr lang="en-US" altLang="ko-KR" sz="2300" dirty="0"/>
              <a:t>( </a:t>
            </a:r>
            <a:r>
              <a:rPr lang="en-US" altLang="ko-KR" sz="2300" dirty="0">
                <a:solidFill>
                  <a:schemeClr val="accent2"/>
                </a:solidFill>
              </a:rPr>
              <a:t>alarm time </a:t>
            </a:r>
            <a:r>
              <a:rPr lang="en-US" altLang="ko-KR" sz="2300" dirty="0"/>
              <a:t>);   </a:t>
            </a:r>
            <a:r>
              <a:rPr lang="en-US" altLang="ko-KR" sz="2300" dirty="0">
                <a:solidFill>
                  <a:srgbClr val="009051"/>
                </a:solidFill>
              </a:rPr>
              <a:t>//</a:t>
            </a:r>
            <a:r>
              <a:rPr lang="en-US" altLang="ko-KR" sz="2300" dirty="0">
                <a:solidFill>
                  <a:srgbClr val="009051"/>
                </a:solidFill>
                <a:latin typeface="Noto Sans" panose="020B0502040504020204" pitchFamily="34" charset="0"/>
              </a:rPr>
              <a:t>Print alarm time on LCD</a:t>
            </a:r>
          </a:p>
          <a:p>
            <a:endParaRPr lang="en-US" altLang="ko-KR" sz="2300" dirty="0"/>
          </a:p>
          <a:p>
            <a:endParaRPr lang="ko-KR" altLang="en-US" sz="23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354275-6A65-A14B-AAB7-EC45FD500354}"/>
              </a:ext>
            </a:extLst>
          </p:cNvPr>
          <p:cNvSpPr/>
          <p:nvPr/>
        </p:nvSpPr>
        <p:spPr>
          <a:xfrm>
            <a:off x="9598654" y="5533925"/>
            <a:ext cx="3146716" cy="496873"/>
          </a:xfrm>
          <a:prstGeom prst="rect">
            <a:avLst/>
          </a:prstGeom>
          <a:noFill/>
          <a:ln w="28575">
            <a:solidFill>
              <a:srgbClr val="FF6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77549F-E831-974C-B78E-2E7D25A3A109}"/>
              </a:ext>
            </a:extLst>
          </p:cNvPr>
          <p:cNvSpPr txBox="1"/>
          <p:nvPr/>
        </p:nvSpPr>
        <p:spPr>
          <a:xfrm>
            <a:off x="4304582" y="5116692"/>
            <a:ext cx="6629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009051"/>
                </a:solidFill>
              </a:rPr>
              <a:t>//when you press set button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844F9D-730A-7F47-B9E7-62DC27C400C3}"/>
              </a:ext>
            </a:extLst>
          </p:cNvPr>
          <p:cNvSpPr/>
          <p:nvPr/>
        </p:nvSpPr>
        <p:spPr>
          <a:xfrm>
            <a:off x="3381265" y="6571333"/>
            <a:ext cx="5419063" cy="304596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C12FA0-17F1-8147-A2AD-917B4250B7BC}"/>
              </a:ext>
            </a:extLst>
          </p:cNvPr>
          <p:cNvSpPr txBox="1"/>
          <p:nvPr/>
        </p:nvSpPr>
        <p:spPr>
          <a:xfrm>
            <a:off x="9673638" y="6904154"/>
            <a:ext cx="728327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/>
              <a:t>Print_time</a:t>
            </a:r>
            <a:r>
              <a:rPr lang="en-US" altLang="ko-KR" sz="2300" dirty="0"/>
              <a:t>( </a:t>
            </a:r>
            <a:r>
              <a:rPr lang="en-US" altLang="ko-KR" sz="2300" dirty="0">
                <a:solidFill>
                  <a:schemeClr val="accent2"/>
                </a:solidFill>
              </a:rPr>
              <a:t>alarm time </a:t>
            </a:r>
            <a:r>
              <a:rPr lang="en-US" altLang="ko-KR" sz="2300" dirty="0"/>
              <a:t>);     </a:t>
            </a:r>
            <a:r>
              <a:rPr lang="en-US" altLang="ko-KR" sz="2300" dirty="0">
                <a:solidFill>
                  <a:srgbClr val="009051"/>
                </a:solidFill>
              </a:rPr>
              <a:t>//</a:t>
            </a:r>
            <a:r>
              <a:rPr lang="en-US" altLang="ko-KR" sz="2300" dirty="0">
                <a:solidFill>
                  <a:srgbClr val="009051"/>
                </a:solidFill>
                <a:latin typeface="Noto Sans" panose="020B0502040504020204" pitchFamily="34" charset="0"/>
              </a:rPr>
              <a:t>Print alarm time on LCD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BB0FFE-0E66-E545-BA43-29A13B112026}"/>
              </a:ext>
            </a:extLst>
          </p:cNvPr>
          <p:cNvSpPr/>
          <p:nvPr/>
        </p:nvSpPr>
        <p:spPr>
          <a:xfrm>
            <a:off x="9630509" y="6836034"/>
            <a:ext cx="3146716" cy="490489"/>
          </a:xfrm>
          <a:prstGeom prst="rect">
            <a:avLst/>
          </a:prstGeom>
          <a:noFill/>
          <a:ln w="28575">
            <a:solidFill>
              <a:srgbClr val="FF6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26171A6-ED1F-044A-AF81-D14D3EE7C4A5}"/>
              </a:ext>
            </a:extLst>
          </p:cNvPr>
          <p:cNvSpPr/>
          <p:nvPr/>
        </p:nvSpPr>
        <p:spPr>
          <a:xfrm>
            <a:off x="9683436" y="7403089"/>
            <a:ext cx="1626973" cy="50024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065608-4671-054B-8BA6-3F34F2228116}"/>
              </a:ext>
            </a:extLst>
          </p:cNvPr>
          <p:cNvSpPr txBox="1"/>
          <p:nvPr/>
        </p:nvSpPr>
        <p:spPr>
          <a:xfrm>
            <a:off x="3816796" y="5510563"/>
            <a:ext cx="46286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009051"/>
                </a:solidFill>
              </a:rPr>
              <a:t>//call </a:t>
            </a:r>
            <a:r>
              <a:rPr lang="en-US" altLang="ko-KR" sz="2300" dirty="0" err="1">
                <a:solidFill>
                  <a:srgbClr val="009051"/>
                </a:solidFill>
              </a:rPr>
              <a:t>Print_time</a:t>
            </a:r>
            <a:r>
              <a:rPr lang="en-US" altLang="ko-KR" sz="2300" dirty="0">
                <a:solidFill>
                  <a:srgbClr val="009051"/>
                </a:solidFill>
              </a:rPr>
              <a:t> function</a:t>
            </a:r>
            <a:endParaRPr lang="en-US" altLang="ko-KR" sz="2300" dirty="0">
              <a:solidFill>
                <a:srgbClr val="009051"/>
              </a:solidFill>
              <a:latin typeface="Noto Sans" panose="020B0502040504020204" pitchFamily="34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687C73-41DD-A840-855E-909EAE451049}"/>
              </a:ext>
            </a:extLst>
          </p:cNvPr>
          <p:cNvCxnSpPr>
            <a:cxnSpLocks/>
          </p:cNvCxnSpPr>
          <p:nvPr/>
        </p:nvCxnSpPr>
        <p:spPr>
          <a:xfrm flipH="1">
            <a:off x="7181677" y="8443946"/>
            <a:ext cx="2265906" cy="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B733085-CA1A-E94D-B3B8-26CC6A087EE6}"/>
              </a:ext>
            </a:extLst>
          </p:cNvPr>
          <p:cNvSpPr/>
          <p:nvPr/>
        </p:nvSpPr>
        <p:spPr>
          <a:xfrm>
            <a:off x="3378199" y="9686473"/>
            <a:ext cx="5419063" cy="3971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80408F-B163-5B44-A12B-ED0C3000C5E7}"/>
              </a:ext>
            </a:extLst>
          </p:cNvPr>
          <p:cNvSpPr/>
          <p:nvPr/>
        </p:nvSpPr>
        <p:spPr>
          <a:xfrm>
            <a:off x="9683436" y="8154093"/>
            <a:ext cx="1301603" cy="50024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0DDD455-7F13-7E4B-A2B0-544A006D70E1}"/>
              </a:ext>
            </a:extLst>
          </p:cNvPr>
          <p:cNvSpPr/>
          <p:nvPr/>
        </p:nvSpPr>
        <p:spPr>
          <a:xfrm>
            <a:off x="9706012" y="8793880"/>
            <a:ext cx="3324188" cy="5002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DE1506C-BC93-3B42-8E7C-D9026A02CE82}"/>
              </a:ext>
            </a:extLst>
          </p:cNvPr>
          <p:cNvCxnSpPr>
            <a:cxnSpLocks/>
          </p:cNvCxnSpPr>
          <p:nvPr/>
        </p:nvCxnSpPr>
        <p:spPr>
          <a:xfrm flipH="1" flipV="1">
            <a:off x="6952766" y="7062170"/>
            <a:ext cx="2333000" cy="10756"/>
          </a:xfrm>
          <a:prstGeom prst="straightConnector1">
            <a:avLst/>
          </a:prstGeom>
          <a:ln w="22225">
            <a:solidFill>
              <a:srgbClr val="FF2600">
                <a:alpha val="78431"/>
              </a:srgb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C3C7AD9-C38F-EC4F-91A9-AC9819E39615}"/>
              </a:ext>
            </a:extLst>
          </p:cNvPr>
          <p:cNvSpPr txBox="1"/>
          <p:nvPr/>
        </p:nvSpPr>
        <p:spPr>
          <a:xfrm>
            <a:off x="3606140" y="6865326"/>
            <a:ext cx="33466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009051"/>
                </a:solidFill>
              </a:rPr>
              <a:t>//call </a:t>
            </a:r>
            <a:r>
              <a:rPr lang="en-US" altLang="ko-KR" sz="2300" dirty="0" err="1">
                <a:solidFill>
                  <a:srgbClr val="009051"/>
                </a:solidFill>
              </a:rPr>
              <a:t>Print_time</a:t>
            </a:r>
            <a:r>
              <a:rPr lang="en-US" altLang="ko-KR" sz="2300" dirty="0">
                <a:solidFill>
                  <a:srgbClr val="009051"/>
                </a:solidFill>
              </a:rPr>
              <a:t> function</a:t>
            </a:r>
            <a:endParaRPr lang="en-US" altLang="ko-KR" sz="2300" dirty="0">
              <a:solidFill>
                <a:srgbClr val="009051"/>
              </a:solidFill>
              <a:latin typeface="Noto Sans" panose="020B050204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BAA90A-B7B7-B242-A7A6-01348ADC00B8}"/>
              </a:ext>
            </a:extLst>
          </p:cNvPr>
          <p:cNvSpPr txBox="1"/>
          <p:nvPr/>
        </p:nvSpPr>
        <p:spPr>
          <a:xfrm>
            <a:off x="3576201" y="7317884"/>
            <a:ext cx="307888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009051"/>
                </a:solidFill>
              </a:rPr>
              <a:t>//call </a:t>
            </a:r>
            <a:r>
              <a:rPr lang="en-US" altLang="ko-KR" sz="2300" dirty="0" err="1">
                <a:solidFill>
                  <a:srgbClr val="009051"/>
                </a:solidFill>
              </a:rPr>
              <a:t>Light_on</a:t>
            </a:r>
            <a:r>
              <a:rPr lang="en-US" altLang="ko-KR" sz="2300" dirty="0">
                <a:solidFill>
                  <a:srgbClr val="009051"/>
                </a:solidFill>
              </a:rPr>
              <a:t> function</a:t>
            </a:r>
            <a:endParaRPr lang="en-US" altLang="ko-KR" sz="2300" dirty="0">
              <a:solidFill>
                <a:srgbClr val="009051"/>
              </a:solidFill>
              <a:latin typeface="Noto Sans" panose="020B05020405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52FF8CC-9123-2A43-8B4F-F3A86AE39A33}"/>
              </a:ext>
            </a:extLst>
          </p:cNvPr>
          <p:cNvSpPr txBox="1"/>
          <p:nvPr/>
        </p:nvSpPr>
        <p:spPr>
          <a:xfrm>
            <a:off x="3541948" y="8186343"/>
            <a:ext cx="2897726" cy="446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009051"/>
                </a:solidFill>
              </a:rPr>
              <a:t>//call Ringing function</a:t>
            </a:r>
            <a:endParaRPr lang="en-US" altLang="ko-KR" sz="2300" dirty="0">
              <a:solidFill>
                <a:srgbClr val="009051"/>
              </a:solidFill>
              <a:latin typeface="Noto Sans" panose="020B05020405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DEAF2AF-3E78-2D4C-ADF7-1FAB7A11852B}"/>
              </a:ext>
            </a:extLst>
          </p:cNvPr>
          <p:cNvSpPr txBox="1"/>
          <p:nvPr/>
        </p:nvSpPr>
        <p:spPr>
          <a:xfrm>
            <a:off x="9612803" y="9013734"/>
            <a:ext cx="568982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300" dirty="0">
              <a:solidFill>
                <a:srgbClr val="009051"/>
              </a:solidFill>
            </a:endParaRPr>
          </a:p>
          <a:p>
            <a:r>
              <a:rPr lang="en-US" altLang="ko-KR" sz="2300" dirty="0">
                <a:solidFill>
                  <a:srgbClr val="009051"/>
                </a:solidFill>
              </a:rPr>
              <a:t>//count the number stop buttons are pressed </a:t>
            </a:r>
          </a:p>
          <a:p>
            <a:endParaRPr kumimoji="1" lang="ko-Kore-KR" altLang="en-US" sz="23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34814BD-744A-E440-AE18-41FC45706127}"/>
              </a:ext>
            </a:extLst>
          </p:cNvPr>
          <p:cNvSpPr txBox="1"/>
          <p:nvPr/>
        </p:nvSpPr>
        <p:spPr>
          <a:xfrm>
            <a:off x="3530625" y="8638173"/>
            <a:ext cx="47576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009051"/>
                </a:solidFill>
              </a:rPr>
              <a:t>//call </a:t>
            </a:r>
            <a:r>
              <a:rPr lang="en-US" altLang="ko-KR" sz="2300" dirty="0" err="1">
                <a:solidFill>
                  <a:srgbClr val="009051"/>
                </a:solidFill>
              </a:rPr>
              <a:t>Counting_stop_buttons</a:t>
            </a:r>
            <a:r>
              <a:rPr lang="en-US" altLang="ko-KR" sz="2300" dirty="0">
                <a:solidFill>
                  <a:srgbClr val="009051"/>
                </a:solidFill>
              </a:rPr>
              <a:t> function</a:t>
            </a:r>
            <a:endParaRPr lang="en-US" altLang="ko-KR" sz="2300" dirty="0">
              <a:solidFill>
                <a:srgbClr val="009051"/>
              </a:solidFill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/>
      <p:bldP spid="37" grpId="0"/>
      <p:bldP spid="25" grpId="0" animBg="1"/>
      <p:bldP spid="27" grpId="0" animBg="1"/>
      <p:bldP spid="31" grpId="0"/>
      <p:bldP spid="32" grpId="0" animBg="1"/>
      <p:bldP spid="34" grpId="0"/>
      <p:bldP spid="38" grpId="0"/>
      <p:bldP spid="39" grpId="0" animBg="1"/>
      <p:bldP spid="43" grpId="0"/>
      <p:bldP spid="46" grpId="0" animBg="1"/>
      <p:bldP spid="47" grpId="0"/>
      <p:bldP spid="48" grpId="0" animBg="1"/>
      <p:bldP spid="50" grpId="0"/>
      <p:bldP spid="51" grpId="0" animBg="1"/>
      <p:bldP spid="52" grpId="0" animBg="1"/>
      <p:bldP spid="54" grpId="0"/>
      <p:bldP spid="56" grpId="0" animBg="1"/>
      <p:bldP spid="57" grpId="0" animBg="1"/>
      <p:bldP spid="58" grpId="0" animBg="1"/>
      <p:bldP spid="63" grpId="0"/>
      <p:bldP spid="65" grpId="0"/>
      <p:bldP spid="68" grpId="0"/>
      <p:bldP spid="71" grpId="0"/>
      <p:bldP spid="7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657A10-D569-4ADB-930D-38B19865DC73}"/>
              </a:ext>
            </a:extLst>
          </p:cNvPr>
          <p:cNvSpPr txBox="1"/>
          <p:nvPr/>
        </p:nvSpPr>
        <p:spPr>
          <a:xfrm>
            <a:off x="429126" y="190500"/>
            <a:ext cx="871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Code</a:t>
            </a:r>
            <a:endParaRPr lang="ko-KR" altLang="en-US" sz="7200" b="1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A31802D-6654-D640-8412-3BB438529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3613"/>
            <a:ext cx="8890000" cy="84836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4A80F2C-42B0-FF46-899E-916F20766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1423613"/>
            <a:ext cx="9398000" cy="836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96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657A10-D569-4ADB-930D-38B19865DC73}"/>
              </a:ext>
            </a:extLst>
          </p:cNvPr>
          <p:cNvSpPr txBox="1"/>
          <p:nvPr/>
        </p:nvSpPr>
        <p:spPr>
          <a:xfrm>
            <a:off x="429126" y="190500"/>
            <a:ext cx="871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Code</a:t>
            </a:r>
            <a:endParaRPr lang="ko-KR" altLang="en-US" sz="7200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24595B9-CA6D-D048-91EE-F004D3ECD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7" y="1429815"/>
            <a:ext cx="8730823" cy="8382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34E8E96-76CB-4941-8AB6-DF46132F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429815"/>
            <a:ext cx="78613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29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657A10-D569-4ADB-930D-38B19865DC73}"/>
              </a:ext>
            </a:extLst>
          </p:cNvPr>
          <p:cNvSpPr txBox="1"/>
          <p:nvPr/>
        </p:nvSpPr>
        <p:spPr>
          <a:xfrm>
            <a:off x="429126" y="190500"/>
            <a:ext cx="871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Code</a:t>
            </a:r>
            <a:endParaRPr lang="ko-KR" altLang="en-US" sz="7200" b="1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5A85040-2BBE-FE4E-8181-A6AF287E1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3" y="1390829"/>
            <a:ext cx="67818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78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5800" y="1998255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55091" y="1313350"/>
            <a:ext cx="3806849" cy="541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DD733F-182F-4AF6-9E55-E2AECC1DBF13}"/>
              </a:ext>
            </a:extLst>
          </p:cNvPr>
          <p:cNvSpPr txBox="1"/>
          <p:nvPr/>
        </p:nvSpPr>
        <p:spPr>
          <a:xfrm>
            <a:off x="533400" y="426989"/>
            <a:ext cx="7036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Impression</a:t>
            </a:r>
            <a:endParaRPr lang="ko-KR" altLang="en-US" sz="7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94A5F-B077-4411-86FA-3303734286D1}"/>
              </a:ext>
            </a:extLst>
          </p:cNvPr>
          <p:cNvSpPr txBox="1"/>
          <p:nvPr/>
        </p:nvSpPr>
        <p:spPr>
          <a:xfrm>
            <a:off x="533400" y="2682112"/>
            <a:ext cx="17754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just" latinLnBrk="1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We felt excited designing the alarm</a:t>
            </a: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The project gave us a good opportunity for thinking creatively</a:t>
            </a: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endParaRPr lang="en-US" altLang="ko-KR" sz="48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85800" indent="-685800" algn="just" latinLnBrk="1">
              <a:buFont typeface="Arial" panose="020B0604020202020204" pitchFamily="34" charset="0"/>
              <a:buChar char="•"/>
            </a:pPr>
            <a:r>
              <a:rPr lang="en-US" altLang="ko-KR" sz="48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We experienced the amazing power of cooperation</a:t>
            </a:r>
          </a:p>
        </p:txBody>
      </p:sp>
    </p:spTree>
    <p:extLst>
      <p:ext uri="{BB962C8B-B14F-4D97-AF65-F5344CB8AC3E}">
        <p14:creationId xmlns:p14="http://schemas.microsoft.com/office/powerpoint/2010/main" val="2615440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A96D7C8-F5C4-4B33-95F0-A46A2C7408F3}"/>
              </a:ext>
            </a:extLst>
          </p:cNvPr>
          <p:cNvGrpSpPr/>
          <p:nvPr/>
        </p:nvGrpSpPr>
        <p:grpSpPr>
          <a:xfrm>
            <a:off x="2285" y="0"/>
            <a:ext cx="18285715" cy="10285713"/>
            <a:chOff x="0" y="1562100"/>
            <a:chExt cx="18285715" cy="8723613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97122DB3-BBC9-49E2-A35B-7C527405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62100"/>
              <a:ext cx="18285715" cy="872361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7F777C-DE64-44CE-881A-CDC253C0E237}"/>
              </a:ext>
            </a:extLst>
          </p:cNvPr>
          <p:cNvSpPr txBox="1"/>
          <p:nvPr/>
        </p:nvSpPr>
        <p:spPr>
          <a:xfrm>
            <a:off x="0" y="4327248"/>
            <a:ext cx="173681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0000" b="1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Thank you</a:t>
            </a:r>
            <a:endParaRPr lang="ko-KR" altLang="ko-KR" sz="10000" b="1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33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A96D7C8-F5C4-4B33-95F0-A46A2C7408F3}"/>
              </a:ext>
            </a:extLst>
          </p:cNvPr>
          <p:cNvGrpSpPr/>
          <p:nvPr/>
        </p:nvGrpSpPr>
        <p:grpSpPr>
          <a:xfrm>
            <a:off x="0" y="1714500"/>
            <a:ext cx="18285715" cy="8571213"/>
            <a:chOff x="0" y="1562100"/>
            <a:chExt cx="18285715" cy="8723613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97122DB3-BBC9-49E2-A35B-7C527405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62100"/>
              <a:ext cx="18285715" cy="872361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899FB5-3A4A-4EEF-B6EE-60425C09F550}"/>
              </a:ext>
            </a:extLst>
          </p:cNvPr>
          <p:cNvSpPr txBox="1"/>
          <p:nvPr/>
        </p:nvSpPr>
        <p:spPr>
          <a:xfrm>
            <a:off x="433138" y="-258060"/>
            <a:ext cx="17362635" cy="394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800" dirty="0"/>
              <a:t> Resource</a:t>
            </a:r>
            <a:br>
              <a:rPr lang="en-US" altLang="ko-KR" sz="8800" dirty="0"/>
            </a:br>
            <a:endParaRPr lang="ko-KR" altLang="en-US" sz="8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F777C-DE64-44CE-881A-CDC253C0E237}"/>
              </a:ext>
            </a:extLst>
          </p:cNvPr>
          <p:cNvSpPr txBox="1"/>
          <p:nvPr/>
        </p:nvSpPr>
        <p:spPr>
          <a:xfrm>
            <a:off x="462682" y="2019300"/>
            <a:ext cx="173681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1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https://t3.ftcdn.net/jpg/02/21/32/34/360_F_221323425_olruUrsL9al57ebq7qmMsTuFlnVgaw5F.jpg</a:t>
            </a:r>
            <a:endParaRPr lang="en-US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endParaRPr lang="en-US" altLang="ko-KR" sz="11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" altLang="ko-KR" sz="11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https://encrypted-tbn0.gstatic.com/images?q=tbn:ANd9GcTYEnEkUCDOUp2GT9dqVR5eMgM58YaaTm6WqA&amp;usqp=CAU</a:t>
            </a:r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" altLang="ko-KR" sz="11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https://en.pimg.jp/040/064/845/1/40064845.jpg</a:t>
            </a:r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endParaRPr lang="en-US" altLang="ko-KR" sz="11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" altLang="ko-KR" sz="11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hlinkClick r:id="rId6"/>
              </a:rPr>
              <a:t>https://st2.depositphotos.com/3431221/12099/v/950/depositphotos_120997716-stock-illustration-runner-illustration-vector-running-man.jpg</a:t>
            </a:r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" altLang="ko-KR" sz="11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hlinkClick r:id="rId7"/>
              </a:rPr>
              <a:t>https://static.vecteezy.com/system/resources/previews/000/580/337/non_2x/sound-waves-vector-illustration.jpg</a:t>
            </a:r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" altLang="ko-KR" sz="11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hlinkClick r:id="rId8"/>
              </a:rPr>
              <a:t>https://www.pcboard.ca/image/cache/catalog/products/buzzers/piezo-buzzer/piezo-buzzer-01-800x800.jpg</a:t>
            </a:r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" altLang="ko-KR" sz="11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hlinkClick r:id="rId9"/>
              </a:rPr>
              <a:t>https://st2.depositphotos.com/6741230/11163/v/950/depositphotos_111637772-stock-illustration-black-desk-lamp-vector-illustration.jpg</a:t>
            </a:r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" altLang="ko-KR" sz="11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hlinkClick r:id="rId10"/>
              </a:rPr>
              <a:t>https://www.123rf.com/photo_114894083_stock-vector-creative-team-flat-design-style-colorful-illustration-on-white-background-a-composition-with-busines.html</a:t>
            </a:r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endParaRPr lang="en" altLang="ko-KR" sz="11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endParaRPr lang="ko-KR" altLang="ko-KR" sz="11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05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A96D7C8-F5C4-4B33-95F0-A46A2C7408F3}"/>
              </a:ext>
            </a:extLst>
          </p:cNvPr>
          <p:cNvGrpSpPr/>
          <p:nvPr/>
        </p:nvGrpSpPr>
        <p:grpSpPr>
          <a:xfrm>
            <a:off x="-76199" y="0"/>
            <a:ext cx="18385978" cy="10287000"/>
            <a:chOff x="0" y="1562100"/>
            <a:chExt cx="18285715" cy="8723613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97122DB3-BBC9-49E2-A35B-7C527405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62100"/>
              <a:ext cx="18285715" cy="872361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2D660E-7CAF-9E4F-A26E-3B1EBBF61386}"/>
              </a:ext>
            </a:extLst>
          </p:cNvPr>
          <p:cNvSpPr txBox="1"/>
          <p:nvPr/>
        </p:nvSpPr>
        <p:spPr>
          <a:xfrm>
            <a:off x="6394123" y="4152900"/>
            <a:ext cx="54974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0" b="1" dirty="0"/>
              <a:t>Introduction</a:t>
            </a:r>
            <a:endParaRPr kumimoji="1" lang="ko-Kore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80023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1199" y="3272828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DABC8F-9091-514E-880D-A951E35731AD}"/>
              </a:ext>
            </a:extLst>
          </p:cNvPr>
          <p:cNvSpPr txBox="1"/>
          <p:nvPr/>
        </p:nvSpPr>
        <p:spPr>
          <a:xfrm>
            <a:off x="522076" y="1550139"/>
            <a:ext cx="7036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Division of Roles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CE87B-E300-804C-BDD0-CCB4D9392A3A}"/>
              </a:ext>
            </a:extLst>
          </p:cNvPr>
          <p:cNvSpPr txBox="1"/>
          <p:nvPr/>
        </p:nvSpPr>
        <p:spPr>
          <a:xfrm>
            <a:off x="622085" y="3895374"/>
            <a:ext cx="1090792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00" dirty="0"/>
              <a:t>Team leader &amp; Presentation: </a:t>
            </a:r>
            <a:r>
              <a:rPr kumimoji="1" lang="en-US" altLang="ko-KR" sz="3300" dirty="0"/>
              <a:t>201932927</a:t>
            </a:r>
            <a:r>
              <a:rPr kumimoji="1" lang="ko-KR" altLang="en-US" sz="3300" dirty="0"/>
              <a:t> </a:t>
            </a:r>
            <a:r>
              <a:rPr kumimoji="1" lang="ko-KR" altLang="en-US" sz="3300" dirty="0" err="1"/>
              <a:t>양다인</a:t>
            </a:r>
            <a:endParaRPr kumimoji="1" lang="en-US" altLang="ko-KR" sz="3300" dirty="0"/>
          </a:p>
          <a:p>
            <a:endParaRPr kumimoji="1" lang="en-US" altLang="ko-KR" sz="3300" dirty="0"/>
          </a:p>
          <a:p>
            <a:r>
              <a:rPr kumimoji="1" lang="en-US" altLang="ko-Kore-KR" sz="3300" dirty="0"/>
              <a:t>Hardware:</a:t>
            </a:r>
            <a:r>
              <a:rPr kumimoji="1" lang="ko-KR" altLang="en-US" sz="3300" dirty="0"/>
              <a:t> </a:t>
            </a:r>
            <a:r>
              <a:rPr kumimoji="1" lang="en-US" altLang="ko-KR" sz="3300" dirty="0"/>
              <a:t>201835428</a:t>
            </a:r>
            <a:r>
              <a:rPr kumimoji="1" lang="ko-KR" altLang="en-US" sz="3300" dirty="0"/>
              <a:t> </a:t>
            </a:r>
            <a:r>
              <a:rPr kumimoji="1" lang="ko-KR" altLang="en-US" sz="3300" dirty="0" err="1"/>
              <a:t>김원우</a:t>
            </a:r>
            <a:endParaRPr kumimoji="1" lang="en-US" altLang="ko-KR" sz="3300" dirty="0"/>
          </a:p>
          <a:p>
            <a:endParaRPr kumimoji="1" lang="en-US" altLang="ko-KR" sz="3300" dirty="0"/>
          </a:p>
          <a:p>
            <a:r>
              <a:rPr kumimoji="1" lang="en-US" altLang="ko-Kore-KR" sz="3300" dirty="0"/>
              <a:t>Software</a:t>
            </a:r>
            <a:r>
              <a:rPr kumimoji="1" lang="ko-KR" altLang="en-US" sz="3300" dirty="0"/>
              <a:t> </a:t>
            </a:r>
            <a:r>
              <a:rPr kumimoji="1" lang="en-US" altLang="ko-KR" sz="3300" dirty="0"/>
              <a:t>&amp;</a:t>
            </a:r>
            <a:r>
              <a:rPr kumimoji="1" lang="ko-KR" altLang="en-US" sz="3300" dirty="0"/>
              <a:t> </a:t>
            </a:r>
            <a:r>
              <a:rPr kumimoji="1" lang="en-US" altLang="ko-KR" sz="3300" dirty="0"/>
              <a:t>Video Editing</a:t>
            </a:r>
            <a:r>
              <a:rPr kumimoji="1" lang="en-US" altLang="ko-Kore-KR" sz="3300" dirty="0"/>
              <a:t>:</a:t>
            </a:r>
            <a:r>
              <a:rPr kumimoji="1" lang="ko-KR" altLang="en-US" sz="3300" dirty="0"/>
              <a:t> </a:t>
            </a:r>
            <a:r>
              <a:rPr kumimoji="1" lang="en-US" altLang="ko-KR" sz="3300" dirty="0"/>
              <a:t>202037071</a:t>
            </a:r>
            <a:r>
              <a:rPr kumimoji="1" lang="ko-KR" altLang="en-US" sz="3300" dirty="0"/>
              <a:t> 정지우 </a:t>
            </a:r>
            <a:endParaRPr kumimoji="1" lang="en-US" altLang="ko-KR" sz="3300" dirty="0"/>
          </a:p>
          <a:p>
            <a:endParaRPr kumimoji="1" lang="en-US" altLang="ko-KR" sz="3300" dirty="0"/>
          </a:p>
          <a:p>
            <a:r>
              <a:rPr kumimoji="1" lang="en-US" altLang="ko-Kore-KR" sz="3300" dirty="0"/>
              <a:t>Ppt:</a:t>
            </a:r>
            <a:r>
              <a:rPr kumimoji="1" lang="ko-KR" altLang="en-US" sz="3300" dirty="0"/>
              <a:t> </a:t>
            </a:r>
            <a:r>
              <a:rPr kumimoji="1" lang="en-US" altLang="ko-KR" sz="3300" dirty="0"/>
              <a:t>201934624</a:t>
            </a:r>
            <a:r>
              <a:rPr kumimoji="1" lang="ko-KR" altLang="en-US" sz="3300" dirty="0"/>
              <a:t> </a:t>
            </a:r>
            <a:r>
              <a:rPr kumimoji="1" lang="ko-KR" altLang="en-US" sz="3300" dirty="0" err="1"/>
              <a:t>신재규</a:t>
            </a:r>
            <a:endParaRPr kumimoji="1" lang="ko-Kore-KR" altLang="en-US" sz="3300" dirty="0"/>
          </a:p>
        </p:txBody>
      </p:sp>
      <p:pic>
        <p:nvPicPr>
          <p:cNvPr id="2" name="Picture 2" descr="Creative Team - Flat Design Style Colorful Illustration On White  Background. A Composition With Businessmen, Cute Office Workers Holding Big  Letters. Nice Blue Colors. Teambuilding Concept Royalty Free Cliparts,  Vectors, And Stock">
            <a:extLst>
              <a:ext uri="{FF2B5EF4-FFF2-40B4-BE49-F238E27FC236}">
                <a16:creationId xmlns:a16="http://schemas.microsoft.com/office/drawing/2014/main" id="{47AB69C6-466E-EA46-A4DD-93D351BB2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227" y="3895374"/>
            <a:ext cx="5257800" cy="325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590" y="416995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DABC8F-9091-514E-880D-A951E35731AD}"/>
              </a:ext>
            </a:extLst>
          </p:cNvPr>
          <p:cNvSpPr txBox="1"/>
          <p:nvPr/>
        </p:nvSpPr>
        <p:spPr>
          <a:xfrm>
            <a:off x="522076" y="1550139"/>
            <a:ext cx="7036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Team Name: </a:t>
            </a:r>
          </a:p>
          <a:p>
            <a:r>
              <a:rPr lang="en-US" altLang="ko-KR" sz="7200" b="1" dirty="0"/>
              <a:t>Early Bird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45AD1-1542-034C-A9D9-4AADD3880CB8}"/>
              </a:ext>
            </a:extLst>
          </p:cNvPr>
          <p:cNvSpPr txBox="1"/>
          <p:nvPr/>
        </p:nvSpPr>
        <p:spPr>
          <a:xfrm>
            <a:off x="10134600" y="6369967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 i="1" dirty="0"/>
              <a:t>”Early bird catches a worm”</a:t>
            </a:r>
            <a:endParaRPr kumimoji="1" lang="ko-Kore-KR" altLang="en-US" sz="4000" i="1" dirty="0"/>
          </a:p>
        </p:txBody>
      </p:sp>
      <p:pic>
        <p:nvPicPr>
          <p:cNvPr id="1026" name="Picture 2" descr="28,072 BEST Early Bird IMAGES, STOCK PHOTOS &amp; VECTORS | Adobe Stock">
            <a:extLst>
              <a:ext uri="{FF2B5EF4-FFF2-40B4-BE49-F238E27FC236}">
                <a16:creationId xmlns:a16="http://schemas.microsoft.com/office/drawing/2014/main" id="{B3C34D38-A789-1B49-B621-717F563D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235" y="31723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2CE87B-E300-804C-BDD0-CCB4D9392A3A}"/>
              </a:ext>
            </a:extLst>
          </p:cNvPr>
          <p:cNvSpPr txBox="1"/>
          <p:nvPr/>
        </p:nvSpPr>
        <p:spPr>
          <a:xfrm>
            <a:off x="522076" y="4906466"/>
            <a:ext cx="10907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/>
              <a:t>Our project purpose is waking up people in the morning.</a:t>
            </a:r>
          </a:p>
          <a:p>
            <a:endParaRPr kumimoji="1" lang="en-US" altLang="ko-Kore-KR" sz="2800" dirty="0"/>
          </a:p>
          <a:p>
            <a:r>
              <a:rPr kumimoji="1" lang="en-US" altLang="ko-Kore-KR" sz="2800" dirty="0"/>
              <a:t>It reminds us of the famous phrase “Early Bird Catches a worm”.</a:t>
            </a:r>
          </a:p>
          <a:p>
            <a:endParaRPr kumimoji="1" lang="en-US" altLang="ko-Kore-KR" sz="2800" dirty="0"/>
          </a:p>
          <a:p>
            <a:r>
              <a:rPr kumimoji="1" lang="en-US" altLang="ko-Kore-KR" sz="2800" dirty="0"/>
              <a:t> Team name “Early Bird” originates from it.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51078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590" y="416995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301C6-2F08-4174-AE9C-7EF53F8A8BEF}"/>
              </a:ext>
            </a:extLst>
          </p:cNvPr>
          <p:cNvSpPr txBox="1"/>
          <p:nvPr/>
        </p:nvSpPr>
        <p:spPr>
          <a:xfrm>
            <a:off x="721649" y="4416263"/>
            <a:ext cx="14887903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Find the Idea in the daily life : </a:t>
            </a:r>
            <a:r>
              <a:rPr lang="en-US" altLang="ko-KR" sz="3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Problem of being late or being absent </a:t>
            </a: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from the class 						    because of oversleeping</a:t>
            </a: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Thinking: </a:t>
            </a:r>
            <a:r>
              <a:rPr lang="en-US" altLang="ko-KR" sz="3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“How could we not get up late?”</a:t>
            </a: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Solution:</a:t>
            </a:r>
          </a:p>
          <a:p>
            <a:pPr algn="just" latinLnBrk="1"/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1) stimulation of the sense of vision and hearing</a:t>
            </a:r>
          </a:p>
          <a:p>
            <a:pPr algn="just" latinLnBrk="1"/>
            <a:r>
              <a:rPr lang="en-US" altLang="ko-KR" sz="3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2) make people move</a:t>
            </a:r>
          </a:p>
          <a:p>
            <a:pPr algn="just" latinLnBrk="1"/>
            <a:endParaRPr lang="en-US" altLang="ko-KR" sz="3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Expect these solutions would wake people up definitely.</a:t>
            </a:r>
          </a:p>
          <a:p>
            <a:pPr algn="just" latinLnBrk="1"/>
            <a:endParaRPr lang="en-US" altLang="ko-KR" sz="3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ko-KR" altLang="ko-KR" sz="3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AB021-E37F-BA40-A474-0A43267991A6}"/>
              </a:ext>
            </a:extLst>
          </p:cNvPr>
          <p:cNvSpPr txBox="1"/>
          <p:nvPr/>
        </p:nvSpPr>
        <p:spPr>
          <a:xfrm>
            <a:off x="522076" y="1550139"/>
            <a:ext cx="9079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Project Idea: </a:t>
            </a:r>
          </a:p>
          <a:p>
            <a:r>
              <a:rPr lang="en-US" altLang="ko-KR" sz="7200" b="1" dirty="0"/>
              <a:t>Making an early bird</a:t>
            </a:r>
          </a:p>
        </p:txBody>
      </p:sp>
      <p:pic>
        <p:nvPicPr>
          <p:cNvPr id="2058" name="Picture 10" descr="Vision Icon With Eye Symbol On White Background With Illustration  Designvector Stock Illustration - Download Image Now - iStock">
            <a:extLst>
              <a:ext uri="{FF2B5EF4-FFF2-40B4-BE49-F238E27FC236}">
                <a16:creationId xmlns:a16="http://schemas.microsoft.com/office/drawing/2014/main" id="{6A931DB9-2670-0247-B676-68AA02E63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238" y="5991630"/>
            <a:ext cx="2099511" cy="209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earing ability - Stock Illustration [40064845] - PIXTA">
            <a:extLst>
              <a:ext uri="{FF2B5EF4-FFF2-40B4-BE49-F238E27FC236}">
                <a16:creationId xmlns:a16="http://schemas.microsoft.com/office/drawing/2014/main" id="{6CB46B86-D5D9-0D4C-8925-6FADE8B66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243" y="6121018"/>
            <a:ext cx="1972290" cy="1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unner illustration. Vector running man in blue jersey. Run Stock Vector  Image by ©msanca #120997716">
            <a:extLst>
              <a:ext uri="{FF2B5EF4-FFF2-40B4-BE49-F238E27FC236}">
                <a16:creationId xmlns:a16="http://schemas.microsoft.com/office/drawing/2014/main" id="{09407A23-EC36-314B-9020-2292238C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521" y="5788913"/>
            <a:ext cx="2504947" cy="250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590" y="416995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AAB021-E37F-BA40-A474-0A43267991A6}"/>
              </a:ext>
            </a:extLst>
          </p:cNvPr>
          <p:cNvSpPr txBox="1"/>
          <p:nvPr/>
        </p:nvSpPr>
        <p:spPr>
          <a:xfrm>
            <a:off x="522076" y="1550139"/>
            <a:ext cx="10755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Project Idea: </a:t>
            </a:r>
          </a:p>
          <a:p>
            <a:r>
              <a:rPr lang="en-US" altLang="ko-KR" sz="7200" b="1" dirty="0"/>
              <a:t>3 steps of waking people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386C0C6-93EA-8B40-A8F8-F47F524406F6}"/>
              </a:ext>
            </a:extLst>
          </p:cNvPr>
          <p:cNvSpPr/>
          <p:nvPr/>
        </p:nvSpPr>
        <p:spPr>
          <a:xfrm>
            <a:off x="887589" y="5762499"/>
            <a:ext cx="3810000" cy="17530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dirty="0"/>
              <a:t>Stimulation of the sense of vision and hearing</a:t>
            </a:r>
            <a:endParaRPr kumimoji="1" lang="ko-Kore-KR" altLang="en-US" sz="2500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6444743-4F64-184C-9FB4-138979E5C472}"/>
              </a:ext>
            </a:extLst>
          </p:cNvPr>
          <p:cNvSpPr/>
          <p:nvPr/>
        </p:nvSpPr>
        <p:spPr>
          <a:xfrm>
            <a:off x="6489839" y="5736431"/>
            <a:ext cx="4158562" cy="17530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dirty="0"/>
              <a:t>Making people exercise</a:t>
            </a:r>
            <a:endParaRPr kumimoji="1" lang="ko-Kore-KR" altLang="en-US" sz="2500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199B9C7-D3B5-3749-A112-D75B5EABBEA9}"/>
              </a:ext>
            </a:extLst>
          </p:cNvPr>
          <p:cNvSpPr/>
          <p:nvPr/>
        </p:nvSpPr>
        <p:spPr>
          <a:xfrm>
            <a:off x="12344400" y="5736431"/>
            <a:ext cx="5056011" cy="17530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dirty="0"/>
              <a:t>Waking people up and making them go to school</a:t>
            </a:r>
            <a:endParaRPr kumimoji="1" lang="ko-Kore-KR" altLang="en-US" sz="2500" dirty="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CBAA6AFC-ECB4-D244-AEFD-9E01FFE8EEFE}"/>
              </a:ext>
            </a:extLst>
          </p:cNvPr>
          <p:cNvSpPr/>
          <p:nvPr/>
        </p:nvSpPr>
        <p:spPr>
          <a:xfrm>
            <a:off x="5029200" y="6591300"/>
            <a:ext cx="1143000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D485C8CD-1D4B-A248-8DF9-662C4B7C3C45}"/>
              </a:ext>
            </a:extLst>
          </p:cNvPr>
          <p:cNvSpPr/>
          <p:nvPr/>
        </p:nvSpPr>
        <p:spPr>
          <a:xfrm>
            <a:off x="10966040" y="6591300"/>
            <a:ext cx="1143000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Picture 10" descr="Vision Icon With Eye Symbol On White Background With Illustration  Designvector Stock Illustration - Download Image Now - iStock">
            <a:extLst>
              <a:ext uri="{FF2B5EF4-FFF2-40B4-BE49-F238E27FC236}">
                <a16:creationId xmlns:a16="http://schemas.microsoft.com/office/drawing/2014/main" id="{49D48A80-24E5-2E4B-867B-EA419EE8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16" y="7649347"/>
            <a:ext cx="2099511" cy="209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earing ability - Stock Illustration [40064845] - PIXTA">
            <a:extLst>
              <a:ext uri="{FF2B5EF4-FFF2-40B4-BE49-F238E27FC236}">
                <a16:creationId xmlns:a16="http://schemas.microsoft.com/office/drawing/2014/main" id="{B23E1125-4537-8240-9BF5-0A2E5E91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299" y="7851506"/>
            <a:ext cx="1972290" cy="16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Runner illustration. Vector running man in blue jersey. Run Stock Vector  Image by ©msanca #120997716">
            <a:extLst>
              <a:ext uri="{FF2B5EF4-FFF2-40B4-BE49-F238E27FC236}">
                <a16:creationId xmlns:a16="http://schemas.microsoft.com/office/drawing/2014/main" id="{94D65D75-EE29-5C4D-BC73-8037D9C2A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269" y="7489518"/>
            <a:ext cx="2504947" cy="250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appy Cute Little Kid Girl Wake Up Stock Vector - Illustration of avatar,  girl: 169737451">
            <a:extLst>
              <a:ext uri="{FF2B5EF4-FFF2-40B4-BE49-F238E27FC236}">
                <a16:creationId xmlns:a16="http://schemas.microsoft.com/office/drawing/2014/main" id="{35186F20-31D8-7443-B60C-98C337285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974" y="7530665"/>
            <a:ext cx="33020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1,198 Elementary School Building Illustrations &amp; Clip Art - iStock">
            <a:extLst>
              <a:ext uri="{FF2B5EF4-FFF2-40B4-BE49-F238E27FC236}">
                <a16:creationId xmlns:a16="http://schemas.microsoft.com/office/drawing/2014/main" id="{CFC283C7-8278-2543-8508-08402597F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291" y="7588421"/>
            <a:ext cx="2504947" cy="250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81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590" y="416995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301C6-2F08-4174-AE9C-7EF53F8A8BEF}"/>
              </a:ext>
            </a:extLst>
          </p:cNvPr>
          <p:cNvSpPr txBox="1"/>
          <p:nvPr/>
        </p:nvSpPr>
        <p:spPr>
          <a:xfrm>
            <a:off x="721649" y="4416263"/>
            <a:ext cx="15661351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Idea + </a:t>
            </a:r>
            <a:r>
              <a:rPr lang="en-US" altLang="ko-KR" sz="3200" b="1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Arduino : </a:t>
            </a: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Alarm that makes people never keep sleeping</a:t>
            </a: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Diverse devices for effective alarm</a:t>
            </a: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14400" lvl="1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Buzzer sound a song “</a:t>
            </a:r>
            <a:r>
              <a:rPr lang="ko-KR" altLang="en-US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학교 종이 </a:t>
            </a:r>
            <a:r>
              <a:rPr lang="ko-KR" altLang="en-US" sz="3200" kern="100" dirty="0" err="1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땡땡땡</a:t>
            </a: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itchFamily="2" charset="2"/>
              </a:rPr>
              <a:t>          </a:t>
            </a:r>
            <a:r>
              <a:rPr lang="ko-KR" altLang="en-US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itchFamily="2" charset="2"/>
              </a:rPr>
              <a:t>stimulate the sense of hearing &amp; imply the fact that you have to go to school.</a:t>
            </a: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Wingdings" pitchFamily="2" charset="2"/>
            </a:endParaRPr>
          </a:p>
          <a:p>
            <a:pPr marL="914400" lvl="1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itchFamily="2" charset="2"/>
              </a:rPr>
              <a:t>Light comes on in alarm time</a:t>
            </a: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Wingdings" pitchFamily="2" charset="2"/>
            </a:endParaRPr>
          </a:p>
          <a:p>
            <a:pPr algn="just" latinLnBrk="1"/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itchFamily="2" charset="2"/>
              </a:rPr>
              <a:t>          stimulate the sense of vision</a:t>
            </a:r>
            <a:endParaRPr lang="en-US" altLang="ko-KR" sz="3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ko-KR" altLang="ko-KR" sz="3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AB021-E37F-BA40-A474-0A43267991A6}"/>
              </a:ext>
            </a:extLst>
          </p:cNvPr>
          <p:cNvSpPr txBox="1"/>
          <p:nvPr/>
        </p:nvSpPr>
        <p:spPr>
          <a:xfrm>
            <a:off x="522076" y="1550139"/>
            <a:ext cx="1723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Realization of the </a:t>
            </a:r>
            <a:r>
              <a:rPr lang="en-US" altLang="ko-KR" sz="7200" b="1" dirty="0" err="1"/>
              <a:t>ldea</a:t>
            </a:r>
            <a:r>
              <a:rPr lang="en-US" altLang="ko-KR" sz="7200" b="1" dirty="0"/>
              <a:t> with Arduino : </a:t>
            </a:r>
          </a:p>
          <a:p>
            <a:r>
              <a:rPr lang="en-US" altLang="ko-KR" sz="7200" b="1" dirty="0"/>
              <a:t>Alarm</a:t>
            </a:r>
          </a:p>
        </p:txBody>
      </p:sp>
      <p:pic>
        <p:nvPicPr>
          <p:cNvPr id="6146" name="Picture 2" descr="Mini Piezo Buzzer">
            <a:extLst>
              <a:ext uri="{FF2B5EF4-FFF2-40B4-BE49-F238E27FC236}">
                <a16:creationId xmlns:a16="http://schemas.microsoft.com/office/drawing/2014/main" id="{FB4111B7-2D9D-CF4C-951F-C6CB0CF72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695" y="5861316"/>
            <a:ext cx="1530484" cy="153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lack desk lamp vector illustration. Stock Vector Image by  ©luplupme.gmail.com #111637772">
            <a:extLst>
              <a:ext uri="{FF2B5EF4-FFF2-40B4-BE49-F238E27FC236}">
                <a16:creationId xmlns:a16="http://schemas.microsoft.com/office/drawing/2014/main" id="{501FF9E7-8710-6448-BCAF-F813C0AA2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286" y="7949600"/>
            <a:ext cx="1840866" cy="208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ound waves vector illustration 580337 Vector Art at Vecteezy">
            <a:extLst>
              <a:ext uri="{FF2B5EF4-FFF2-40B4-BE49-F238E27FC236}">
                <a16:creationId xmlns:a16="http://schemas.microsoft.com/office/drawing/2014/main" id="{A31DFC27-8E0E-A24A-BB3C-FD3433B4A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76430" y="5739275"/>
            <a:ext cx="1703418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55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590" y="4169950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703" y="2704301"/>
            <a:ext cx="3806849" cy="541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301C6-2F08-4174-AE9C-7EF53F8A8BEF}"/>
              </a:ext>
            </a:extLst>
          </p:cNvPr>
          <p:cNvSpPr txBox="1"/>
          <p:nvPr/>
        </p:nvSpPr>
        <p:spPr>
          <a:xfrm>
            <a:off x="721649" y="4416263"/>
            <a:ext cx="1413735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solidFill>
                  <a:schemeClr val="accent6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itchFamily="2" charset="2"/>
              </a:rPr>
              <a:t> Thinking: What if people don’t wake up in this level of stimulation?</a:t>
            </a: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b="1" kern="100" dirty="0">
              <a:solidFill>
                <a:schemeClr val="accent6"/>
              </a:solidFill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Wingdings" pitchFamily="2" charset="2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solidFill>
                  <a:schemeClr val="accent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itchFamily="2" charset="2"/>
              </a:rPr>
              <a:t>Solution: if people don’t wake up within 1 minute, intensify stimulation!</a:t>
            </a: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b="1" kern="100" dirty="0">
              <a:solidFill>
                <a:schemeClr val="accent1"/>
              </a:solidFill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Wingdings" pitchFamily="2" charset="2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b="1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itchFamily="2" charset="2"/>
              </a:rPr>
              <a:t>How to intensify stimulation:</a:t>
            </a:r>
          </a:p>
          <a:p>
            <a:pPr marL="914400" lvl="1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itchFamily="2" charset="2"/>
              </a:rPr>
              <a:t>The song become faster 1.5 times</a:t>
            </a:r>
          </a:p>
          <a:p>
            <a:pPr marL="914400" lvl="1" indent="-457200" algn="just" latinLnBrk="1">
              <a:buFont typeface="Arial" panose="020B0604020202020204" pitchFamily="34" charset="0"/>
              <a:buChar char="•"/>
            </a:pPr>
            <a:r>
              <a:rPr lang="en-US" altLang="ko-KR" sz="32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itchFamily="2" charset="2"/>
              </a:rPr>
              <a:t>The light start to blink</a:t>
            </a: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b="1" kern="100" dirty="0">
              <a:solidFill>
                <a:schemeClr val="accent6"/>
              </a:solidFill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Wingdings" pitchFamily="2" charset="2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b="1" kern="100" dirty="0">
              <a:solidFill>
                <a:schemeClr val="accent6"/>
              </a:solidFill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Wingdings" pitchFamily="2" charset="2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en-US" altLang="ko-KR" sz="3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-457200" algn="just" latinLnBrk="1">
              <a:buFont typeface="Arial" panose="020B0604020202020204" pitchFamily="34" charset="0"/>
              <a:buChar char="•"/>
            </a:pPr>
            <a:endParaRPr lang="ko-KR" altLang="ko-KR" sz="3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AB021-E37F-BA40-A474-0A43267991A6}"/>
              </a:ext>
            </a:extLst>
          </p:cNvPr>
          <p:cNvSpPr txBox="1"/>
          <p:nvPr/>
        </p:nvSpPr>
        <p:spPr>
          <a:xfrm>
            <a:off x="522076" y="1550139"/>
            <a:ext cx="1723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Realization of the </a:t>
            </a:r>
            <a:r>
              <a:rPr lang="en-US" altLang="ko-KR" sz="7200" b="1" dirty="0" err="1"/>
              <a:t>ldea</a:t>
            </a:r>
            <a:r>
              <a:rPr lang="en-US" altLang="ko-KR" sz="7200" b="1" dirty="0"/>
              <a:t> with Arduino : </a:t>
            </a:r>
          </a:p>
          <a:p>
            <a:r>
              <a:rPr lang="en-US" altLang="ko-KR" sz="7200" b="1" dirty="0"/>
              <a:t>Alarm</a:t>
            </a:r>
          </a:p>
        </p:txBody>
      </p:sp>
    </p:spTree>
    <p:extLst>
      <p:ext uri="{BB962C8B-B14F-4D97-AF65-F5344CB8AC3E}">
        <p14:creationId xmlns:p14="http://schemas.microsoft.com/office/powerpoint/2010/main" val="3700709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4064</TotalTime>
  <Words>1025</Words>
  <Application>Microsoft Macintosh PowerPoint</Application>
  <PresentationFormat>사용자 지정</PresentationFormat>
  <Paragraphs>237</Paragraphs>
  <Slides>29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Calibri</vt:lpstr>
      <vt:lpstr>Noto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양다인</cp:lastModifiedBy>
  <cp:revision>41</cp:revision>
  <dcterms:created xsi:type="dcterms:W3CDTF">2021-11-25T00:06:08Z</dcterms:created>
  <dcterms:modified xsi:type="dcterms:W3CDTF">2021-11-30T13:34:45Z</dcterms:modified>
</cp:coreProperties>
</file>